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19" r:id="rId2"/>
    <p:sldId id="399" r:id="rId3"/>
    <p:sldId id="356" r:id="rId4"/>
    <p:sldId id="388" r:id="rId5"/>
    <p:sldId id="390" r:id="rId6"/>
    <p:sldId id="386" r:id="rId7"/>
    <p:sldId id="391" r:id="rId8"/>
    <p:sldId id="371" r:id="rId9"/>
    <p:sldId id="260" r:id="rId10"/>
    <p:sldId id="313" r:id="rId11"/>
    <p:sldId id="314" r:id="rId12"/>
    <p:sldId id="368" r:id="rId13"/>
    <p:sldId id="299" r:id="rId14"/>
    <p:sldId id="310" r:id="rId15"/>
    <p:sldId id="318" r:id="rId16"/>
    <p:sldId id="316" r:id="rId17"/>
    <p:sldId id="317" r:id="rId18"/>
    <p:sldId id="370" r:id="rId19"/>
    <p:sldId id="377" r:id="rId20"/>
    <p:sldId id="369" r:id="rId21"/>
    <p:sldId id="341" r:id="rId22"/>
    <p:sldId id="340" r:id="rId23"/>
    <p:sldId id="342" r:id="rId24"/>
    <p:sldId id="372" r:id="rId25"/>
    <p:sldId id="325" r:id="rId26"/>
    <p:sldId id="362" r:id="rId27"/>
    <p:sldId id="302" r:id="rId28"/>
    <p:sldId id="265" r:id="rId29"/>
    <p:sldId id="364" r:id="rId30"/>
    <p:sldId id="393" r:id="rId31"/>
    <p:sldId id="389" r:id="rId32"/>
    <p:sldId id="394" r:id="rId33"/>
    <p:sldId id="315" r:id="rId34"/>
    <p:sldId id="343" r:id="rId35"/>
    <p:sldId id="358" r:id="rId36"/>
    <p:sldId id="344" r:id="rId37"/>
    <p:sldId id="374" r:id="rId38"/>
    <p:sldId id="304" r:id="rId39"/>
    <p:sldId id="375" r:id="rId40"/>
    <p:sldId id="339" r:id="rId41"/>
    <p:sldId id="381" r:id="rId42"/>
    <p:sldId id="382" r:id="rId43"/>
    <p:sldId id="376" r:id="rId44"/>
    <p:sldId id="379" r:id="rId45"/>
    <p:sldId id="378" r:id="rId46"/>
    <p:sldId id="380" r:id="rId47"/>
    <p:sldId id="383" r:id="rId48"/>
    <p:sldId id="395" r:id="rId49"/>
    <p:sldId id="384" r:id="rId50"/>
    <p:sldId id="396" r:id="rId51"/>
    <p:sldId id="385" r:id="rId52"/>
    <p:sldId id="397" r:id="rId53"/>
    <p:sldId id="39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Naar" initials="RN" lastIdx="1" clrIdx="0">
    <p:extLst>
      <p:ext uri="{19B8F6BF-5375-455C-9EA6-DF929625EA0E}">
        <p15:presenceInfo xmlns:p15="http://schemas.microsoft.com/office/powerpoint/2012/main" userId="Richard Na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8800"/>
    <a:srgbClr val="0808F8"/>
    <a:srgbClr val="6F70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6163" autoAdjust="0"/>
  </p:normalViewPr>
  <p:slideViewPr>
    <p:cSldViewPr snapToGrid="0">
      <p:cViewPr>
        <p:scale>
          <a:sx n="125" d="100"/>
          <a:sy n="125" d="100"/>
        </p:scale>
        <p:origin x="72"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2953F-105C-40E6-85A4-A2C86A996800}" type="datetimeFigureOut">
              <a:rPr lang="en-GB" smtClean="0"/>
              <a:t>08/03/2021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BB40-07F4-41F1-A3FA-47B5165E7B3E}" type="slidenum">
              <a:rPr lang="en-GB" smtClean="0"/>
              <a:t>‹#›</a:t>
            </a:fld>
            <a:endParaRPr lang="en-GB"/>
          </a:p>
        </p:txBody>
      </p:sp>
    </p:spTree>
    <p:extLst>
      <p:ext uri="{BB962C8B-B14F-4D97-AF65-F5344CB8AC3E}">
        <p14:creationId xmlns:p14="http://schemas.microsoft.com/office/powerpoint/2010/main" val="312824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Webinar: Moving Your Research Online</a:t>
            </a:r>
          </a:p>
          <a:p>
            <a:br>
              <a:rPr lang="en-GB" sz="1200" b="0" i="0" kern="1200" dirty="0">
                <a:solidFill>
                  <a:schemeClr val="tx1"/>
                </a:solidFill>
                <a:effectLst/>
                <a:latin typeface="+mn-lt"/>
                <a:ea typeface="+mn-ea"/>
                <a:cs typeface="+mn-cs"/>
              </a:rPr>
            </a:br>
            <a:endParaRPr lang="et-EE" dirty="0"/>
          </a:p>
          <a:p>
            <a:r>
              <a:rPr lang="en-GB" dirty="0"/>
              <a:t>https://www.tobiipro.com/news-events/events/webinar-moving-your-research-online/webinar-recording/</a:t>
            </a:r>
            <a:endParaRPr lang="et-EE" dirty="0"/>
          </a:p>
          <a:p>
            <a:endParaRPr lang="et-EE" dirty="0"/>
          </a:p>
          <a:p>
            <a:r>
              <a:rPr lang="et-EE" dirty="0" err="1"/>
              <a:t>Sticky</a:t>
            </a:r>
            <a:r>
              <a:rPr lang="et-EE" dirty="0"/>
              <a:t> – San Francisco – 2009</a:t>
            </a:r>
          </a:p>
          <a:p>
            <a:r>
              <a:rPr lang="et-EE" dirty="0" err="1"/>
              <a:t>Tobii</a:t>
            </a:r>
            <a:r>
              <a:rPr lang="et-EE" dirty="0"/>
              <a:t> – Stockholm - 2001</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Ellis, C. J. (1981). The pupillary light reflex in normal subjects. </a:t>
            </a:r>
            <a:r>
              <a:rPr lang="en-GB" sz="1200" b="0" i="1" kern="1200" dirty="0">
                <a:solidFill>
                  <a:schemeClr val="tx1"/>
                </a:solidFill>
                <a:effectLst/>
                <a:latin typeface="+mn-lt"/>
                <a:ea typeface="+mn-ea"/>
                <a:cs typeface="+mn-cs"/>
              </a:rPr>
              <a:t>British Journal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65</a:t>
            </a:r>
            <a:r>
              <a:rPr lang="en-GB" sz="1200" b="0" i="0" kern="1200" dirty="0">
                <a:solidFill>
                  <a:schemeClr val="tx1"/>
                </a:solidFill>
                <a:effectLst/>
                <a:latin typeface="+mn-lt"/>
                <a:ea typeface="+mn-ea"/>
                <a:cs typeface="+mn-cs"/>
              </a:rPr>
              <a:t>(11), 754-759.</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21</a:t>
            </a:fld>
            <a:endParaRPr lang="en-GB"/>
          </a:p>
        </p:txBody>
      </p:sp>
    </p:spTree>
    <p:extLst>
      <p:ext uri="{BB962C8B-B14F-4D97-AF65-F5344CB8AC3E}">
        <p14:creationId xmlns:p14="http://schemas.microsoft.com/office/powerpoint/2010/main" val="4222153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22</a:t>
            </a:fld>
            <a:endParaRPr lang="en-GB"/>
          </a:p>
        </p:txBody>
      </p:sp>
    </p:spTree>
    <p:extLst>
      <p:ext uri="{BB962C8B-B14F-4D97-AF65-F5344CB8AC3E}">
        <p14:creationId xmlns:p14="http://schemas.microsoft.com/office/powerpoint/2010/main" val="1659357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Bradley, M. M., </a:t>
            </a:r>
            <a:r>
              <a:rPr lang="en-US" sz="1200" kern="1200" dirty="0" err="1">
                <a:solidFill>
                  <a:schemeClr val="tx1"/>
                </a:solidFill>
                <a:effectLst/>
                <a:latin typeface="+mn-lt"/>
                <a:ea typeface="+mn-ea"/>
                <a:cs typeface="+mn-cs"/>
              </a:rPr>
              <a:t>Miccoli</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Escrig</a:t>
            </a:r>
            <a:r>
              <a:rPr lang="en-US" sz="1200" kern="1200" dirty="0">
                <a:solidFill>
                  <a:schemeClr val="tx1"/>
                </a:solidFill>
                <a:effectLst/>
                <a:latin typeface="+mn-lt"/>
                <a:ea typeface="+mn-ea"/>
                <a:cs typeface="+mn-cs"/>
              </a:rPr>
              <a:t>, M. A., &amp; Lang, P. J. (2008). The pupil as a measure of emotional arousal and autonomic activation. </a:t>
            </a:r>
            <a:r>
              <a:rPr lang="en-US" sz="1200" i="1" kern="1200" dirty="0">
                <a:solidFill>
                  <a:schemeClr val="tx1"/>
                </a:solidFill>
                <a:effectLst/>
                <a:latin typeface="+mn-lt"/>
                <a:ea typeface="+mn-ea"/>
                <a:cs typeface="+mn-cs"/>
              </a:rPr>
              <a:t>Psychophysiology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45</a:t>
            </a:r>
            <a:r>
              <a:rPr lang="en-US" sz="1200" kern="1200" dirty="0">
                <a:solidFill>
                  <a:schemeClr val="tx1"/>
                </a:solidFill>
                <a:effectLst/>
                <a:latin typeface="+mn-lt"/>
                <a:ea typeface="+mn-ea"/>
                <a:cs typeface="+mn-cs"/>
              </a:rPr>
              <a:t>(4), 602–607. https://doi.org/10.1111/j.1469-8986.2008.00654.x</a:t>
            </a:r>
            <a:endParaRPr lang="et-E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Hess, E. H., &amp; </a:t>
            </a:r>
            <a:r>
              <a:rPr lang="en-GB" sz="1200" kern="1200" dirty="0" err="1">
                <a:solidFill>
                  <a:schemeClr val="tx1"/>
                </a:solidFill>
                <a:effectLst/>
                <a:latin typeface="+mn-lt"/>
                <a:ea typeface="+mn-ea"/>
                <a:cs typeface="+mn-cs"/>
              </a:rPr>
              <a:t>Polt</a:t>
            </a:r>
            <a:r>
              <a:rPr lang="en-GB" sz="1200" kern="1200" dirty="0">
                <a:solidFill>
                  <a:schemeClr val="tx1"/>
                </a:solidFill>
                <a:effectLst/>
                <a:latin typeface="+mn-lt"/>
                <a:ea typeface="+mn-ea"/>
                <a:cs typeface="+mn-cs"/>
              </a:rPr>
              <a:t>, J. M. (1960). Pupil size as related to interest value of visual stimuli.</a:t>
            </a:r>
            <a:r>
              <a:rPr lang="et-EE"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Science, 132(3423), ­349-350.</a:t>
            </a:r>
            <a:endParaRPr lang="et-E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Wenzlaff, F., </a:t>
            </a:r>
            <a:r>
              <a:rPr lang="en-US" sz="1200" kern="1200" dirty="0" err="1">
                <a:solidFill>
                  <a:schemeClr val="tx1"/>
                </a:solidFill>
                <a:effectLst/>
                <a:latin typeface="+mn-lt"/>
                <a:ea typeface="+mn-ea"/>
                <a:cs typeface="+mn-cs"/>
              </a:rPr>
              <a:t>Briken</a:t>
            </a:r>
            <a:r>
              <a:rPr lang="en-US" sz="1200" kern="1200" dirty="0">
                <a:solidFill>
                  <a:schemeClr val="tx1"/>
                </a:solidFill>
                <a:effectLst/>
                <a:latin typeface="+mn-lt"/>
                <a:ea typeface="+mn-ea"/>
                <a:cs typeface="+mn-cs"/>
              </a:rPr>
              <a:t>, P., &amp; Dekker, A. (2016). Video-Based Eye Tracking in Sex Research: A Systematic Literature Review. </a:t>
            </a:r>
            <a:r>
              <a:rPr lang="en-US" sz="1200" i="1" kern="1200" dirty="0">
                <a:solidFill>
                  <a:schemeClr val="tx1"/>
                </a:solidFill>
                <a:effectLst/>
                <a:latin typeface="+mn-lt"/>
                <a:ea typeface="+mn-ea"/>
                <a:cs typeface="+mn-cs"/>
              </a:rPr>
              <a:t>The Journal of Sex Research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53</a:t>
            </a:r>
            <a:r>
              <a:rPr lang="en-US" sz="1200" kern="1200" dirty="0">
                <a:solidFill>
                  <a:schemeClr val="tx1"/>
                </a:solidFill>
                <a:effectLst/>
                <a:latin typeface="+mn-lt"/>
                <a:ea typeface="+mn-ea"/>
                <a:cs typeface="+mn-cs"/>
              </a:rPr>
              <a:t>(8), 1008–1019.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Times New Roman" panose="02020603050405020304" pitchFamily="18" charset="0"/>
              </a:rPr>
              <a:t>Hess, </a:t>
            </a:r>
            <a:r>
              <a:rPr lang="en-US" sz="1200" kern="1200" dirty="0" err="1">
                <a:solidFill>
                  <a:schemeClr val="tx1"/>
                </a:solidFill>
                <a:latin typeface="+mn-lt"/>
                <a:ea typeface="+mn-ea"/>
                <a:cs typeface="Times New Roman" panose="02020603050405020304" pitchFamily="18" charset="0"/>
              </a:rPr>
              <a:t>Eckhard</a:t>
            </a:r>
            <a:r>
              <a:rPr lang="en-US" sz="1200" kern="1200" dirty="0">
                <a:solidFill>
                  <a:schemeClr val="tx1"/>
                </a:solidFill>
                <a:latin typeface="+mn-lt"/>
                <a:ea typeface="+mn-ea"/>
                <a:cs typeface="Times New Roman" panose="02020603050405020304" pitchFamily="18" charset="0"/>
              </a:rPr>
              <a:t> H., and James M. </a:t>
            </a:r>
            <a:r>
              <a:rPr lang="en-US" sz="1200" kern="1200" dirty="0" err="1">
                <a:solidFill>
                  <a:schemeClr val="tx1"/>
                </a:solidFill>
                <a:latin typeface="+mn-lt"/>
                <a:ea typeface="+mn-ea"/>
                <a:cs typeface="Times New Roman" panose="02020603050405020304" pitchFamily="18" charset="0"/>
              </a:rPr>
              <a:t>Polt</a:t>
            </a:r>
            <a:r>
              <a:rPr lang="en-US" sz="1200" kern="1200" dirty="0">
                <a:solidFill>
                  <a:schemeClr val="tx1"/>
                </a:solidFill>
                <a:latin typeface="+mn-lt"/>
                <a:ea typeface="+mn-ea"/>
                <a:cs typeface="Times New Roman" panose="02020603050405020304" pitchFamily="18" charset="0"/>
              </a:rPr>
              <a:t>. "Pupil size in relation to mental activity during simple problem-solving." </a:t>
            </a:r>
            <a:r>
              <a:rPr lang="en-US" sz="1200" i="1" kern="1200" dirty="0">
                <a:solidFill>
                  <a:schemeClr val="tx1"/>
                </a:solidFill>
                <a:latin typeface="+mn-lt"/>
                <a:ea typeface="+mn-ea"/>
                <a:cs typeface="Times New Roman" panose="02020603050405020304" pitchFamily="18" charset="0"/>
              </a:rPr>
              <a:t>Science</a:t>
            </a:r>
            <a:r>
              <a:rPr lang="en-US" sz="1200" kern="1200" dirty="0">
                <a:solidFill>
                  <a:schemeClr val="tx1"/>
                </a:solidFill>
                <a:latin typeface="+mn-lt"/>
                <a:ea typeface="+mn-ea"/>
                <a:cs typeface="Times New Roman" panose="02020603050405020304" pitchFamily="18" charset="0"/>
              </a:rPr>
              <a:t> 143.3611 (1964): 1190-1192.</a:t>
            </a:r>
            <a:endParaRPr lang="et-EE" sz="1200" kern="1200" dirty="0">
              <a:solidFill>
                <a:schemeClr val="tx1"/>
              </a:solidFill>
              <a:latin typeface="+mn-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van der </a:t>
            </a:r>
            <a:r>
              <a:rPr lang="en-US" sz="1200" kern="1200" dirty="0" err="1">
                <a:solidFill>
                  <a:schemeClr val="tx1"/>
                </a:solidFill>
                <a:effectLst/>
                <a:latin typeface="+mn-lt"/>
                <a:ea typeface="+mn-ea"/>
                <a:cs typeface="+mn-cs"/>
              </a:rPr>
              <a:t>Wel</a:t>
            </a:r>
            <a:r>
              <a:rPr lang="en-US" sz="1200" kern="1200" dirty="0">
                <a:solidFill>
                  <a:schemeClr val="tx1"/>
                </a:solidFill>
                <a:effectLst/>
                <a:latin typeface="+mn-lt"/>
                <a:ea typeface="+mn-ea"/>
                <a:cs typeface="+mn-cs"/>
              </a:rPr>
              <a:t>, P., &amp; van </a:t>
            </a:r>
            <a:r>
              <a:rPr lang="en-US" sz="1200" kern="1200" dirty="0" err="1">
                <a:solidFill>
                  <a:schemeClr val="tx1"/>
                </a:solidFill>
                <a:effectLst/>
                <a:latin typeface="+mn-lt"/>
                <a:ea typeface="+mn-ea"/>
                <a:cs typeface="+mn-cs"/>
              </a:rPr>
              <a:t>Steenbergen</a:t>
            </a:r>
            <a:r>
              <a:rPr lang="en-US" sz="1200" kern="1200" dirty="0">
                <a:solidFill>
                  <a:schemeClr val="tx1"/>
                </a:solidFill>
                <a:effectLst/>
                <a:latin typeface="+mn-lt"/>
                <a:ea typeface="+mn-ea"/>
                <a:cs typeface="+mn-cs"/>
              </a:rPr>
              <a:t>, H. (2018). Pupil dilation as an index of effort in cognitive control tasks: A review. </a:t>
            </a:r>
            <a:r>
              <a:rPr lang="en-US" sz="1200" i="1" kern="1200" dirty="0">
                <a:solidFill>
                  <a:schemeClr val="tx1"/>
                </a:solidFill>
                <a:effectLst/>
                <a:latin typeface="+mn-lt"/>
                <a:ea typeface="+mn-ea"/>
                <a:cs typeface="+mn-cs"/>
              </a:rPr>
              <a:t>Psychonomic Bulletin &amp; Review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(6), 2005–2015. https://doi.org/10.3758/s13423-018-1432-y</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Goldinger</a:t>
            </a:r>
            <a:r>
              <a:rPr lang="en-US" sz="1200" kern="1200" dirty="0">
                <a:solidFill>
                  <a:schemeClr val="tx1"/>
                </a:solidFill>
                <a:effectLst/>
                <a:latin typeface="+mn-lt"/>
                <a:ea typeface="+mn-ea"/>
                <a:cs typeface="+mn-cs"/>
              </a:rPr>
              <a:t>, S. D., &amp; </a:t>
            </a:r>
            <a:r>
              <a:rPr lang="en-US" sz="1200" kern="1200" dirty="0" err="1">
                <a:solidFill>
                  <a:schemeClr val="tx1"/>
                </a:solidFill>
                <a:effectLst/>
                <a:latin typeface="+mn-lt"/>
                <a:ea typeface="+mn-ea"/>
                <a:cs typeface="+mn-cs"/>
              </a:rPr>
              <a:t>Papesh</a:t>
            </a:r>
            <a:r>
              <a:rPr lang="en-US" sz="1200" kern="1200" dirty="0">
                <a:solidFill>
                  <a:schemeClr val="tx1"/>
                </a:solidFill>
                <a:effectLst/>
                <a:latin typeface="+mn-lt"/>
                <a:ea typeface="+mn-ea"/>
                <a:cs typeface="+mn-cs"/>
              </a:rPr>
              <a:t>, M. H. (2012). Pupil Dilation Reflects the Creation and Retrieval of Memories. </a:t>
            </a:r>
            <a:r>
              <a:rPr lang="en-US" sz="1200" i="1" kern="1200" dirty="0">
                <a:solidFill>
                  <a:schemeClr val="tx1"/>
                </a:solidFill>
                <a:effectLst/>
                <a:latin typeface="+mn-lt"/>
                <a:ea typeface="+mn-ea"/>
                <a:cs typeface="+mn-cs"/>
              </a:rPr>
              <a:t>Current Directions in Psychological 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21</a:t>
            </a:r>
            <a:r>
              <a:rPr lang="en-US" sz="1200" kern="1200" dirty="0">
                <a:solidFill>
                  <a:schemeClr val="tx1"/>
                </a:solidFill>
                <a:effectLst/>
                <a:latin typeface="+mn-lt"/>
                <a:ea typeface="+mn-ea"/>
                <a:cs typeface="+mn-cs"/>
              </a:rPr>
              <a:t>(2), 90–95. https://doi.org/10.1177/0963721412436811</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Kahneman, D., &amp; Beatty, J. (1966). Pupil diameter and load on memory. Science, 154(3756), 1583-1585.</a:t>
            </a:r>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Hayashi, N., Someya, N., &amp; </a:t>
            </a:r>
            <a:r>
              <a:rPr lang="en-US" sz="1200" kern="1200" dirty="0" err="1">
                <a:solidFill>
                  <a:schemeClr val="tx1"/>
                </a:solidFill>
                <a:effectLst/>
                <a:latin typeface="+mn-lt"/>
                <a:ea typeface="+mn-ea"/>
                <a:cs typeface="+mn-cs"/>
              </a:rPr>
              <a:t>Fukuba</a:t>
            </a:r>
            <a:r>
              <a:rPr lang="en-US" sz="1200" kern="1200" dirty="0">
                <a:solidFill>
                  <a:schemeClr val="tx1"/>
                </a:solidFill>
                <a:effectLst/>
                <a:latin typeface="+mn-lt"/>
                <a:ea typeface="+mn-ea"/>
                <a:cs typeface="+mn-cs"/>
              </a:rPr>
              <a:t>, Y. (2010). Effect of Intensity of Dynamic Exercise on Pupil Diameter in Humans. </a:t>
            </a:r>
            <a:r>
              <a:rPr lang="en-US" sz="1200" i="1" kern="1200" dirty="0">
                <a:solidFill>
                  <a:schemeClr val="tx1"/>
                </a:solidFill>
                <a:effectLst/>
                <a:latin typeface="+mn-lt"/>
                <a:ea typeface="+mn-ea"/>
                <a:cs typeface="+mn-cs"/>
              </a:rPr>
              <a:t>Journal of PHYSIOLOGICAL ANTHROPOLOGY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29</a:t>
            </a:r>
            <a:r>
              <a:rPr lang="en-US" sz="1200" kern="1200" dirty="0">
                <a:solidFill>
                  <a:schemeClr val="tx1"/>
                </a:solidFill>
                <a:effectLst/>
                <a:latin typeface="+mn-lt"/>
                <a:ea typeface="+mn-ea"/>
                <a:cs typeface="+mn-cs"/>
              </a:rPr>
              <a:t>(3), 119–122. https://doi.org/10.2114/jpa2.29.119</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Simpson, H. M. (1969). Effects of a task-relevant response on pupil size. Psychophysiology, 6(2), 115-121.</a:t>
            </a:r>
          </a:p>
          <a:p>
            <a:r>
              <a:rPr lang="en-US" sz="1200" kern="1200" dirty="0">
                <a:solidFill>
                  <a:schemeClr val="tx1"/>
                </a:solidFill>
                <a:effectLst/>
                <a:latin typeface="+mn-lt"/>
                <a:ea typeface="+mn-ea"/>
                <a:cs typeface="+mn-cs"/>
              </a:rPr>
              <a:t>Adam, J. J., </a:t>
            </a:r>
            <a:r>
              <a:rPr lang="en-US" sz="1200" kern="1200" dirty="0" err="1">
                <a:solidFill>
                  <a:schemeClr val="tx1"/>
                </a:solidFill>
                <a:effectLst/>
                <a:latin typeface="+mn-lt"/>
                <a:ea typeface="+mn-ea"/>
                <a:cs typeface="+mn-cs"/>
              </a:rPr>
              <a:t>Bovend’Eerdt</a:t>
            </a:r>
            <a:r>
              <a:rPr lang="en-US" sz="1200" kern="1200" dirty="0">
                <a:solidFill>
                  <a:schemeClr val="tx1"/>
                </a:solidFill>
                <a:effectLst/>
                <a:latin typeface="+mn-lt"/>
                <a:ea typeface="+mn-ea"/>
                <a:cs typeface="+mn-cs"/>
              </a:rPr>
              <a:t>, T. J. H., Smulders, F. T. Y., &amp; Van </a:t>
            </a:r>
            <a:r>
              <a:rPr lang="en-US" sz="1200" kern="1200" dirty="0" err="1">
                <a:solidFill>
                  <a:schemeClr val="tx1"/>
                </a:solidFill>
                <a:effectLst/>
                <a:latin typeface="+mn-lt"/>
                <a:ea typeface="+mn-ea"/>
                <a:cs typeface="+mn-cs"/>
              </a:rPr>
              <a:t>Gerven</a:t>
            </a:r>
            <a:r>
              <a:rPr lang="en-US" sz="1200" kern="1200" dirty="0">
                <a:solidFill>
                  <a:schemeClr val="tx1"/>
                </a:solidFill>
                <a:effectLst/>
                <a:latin typeface="+mn-lt"/>
                <a:ea typeface="+mn-ea"/>
                <a:cs typeface="+mn-cs"/>
              </a:rPr>
              <a:t>, P. W. M. (2014). Strategic flexibility in response preparation: Effects of cue validity on reaction time and pupil dilation. </a:t>
            </a:r>
            <a:r>
              <a:rPr lang="en-US" sz="1200" i="1" kern="1200" dirty="0">
                <a:solidFill>
                  <a:schemeClr val="tx1"/>
                </a:solidFill>
                <a:effectLst/>
                <a:latin typeface="+mn-lt"/>
                <a:ea typeface="+mn-ea"/>
                <a:cs typeface="+mn-cs"/>
              </a:rPr>
              <a:t>Journal of Cognitive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26</a:t>
            </a:r>
            <a:r>
              <a:rPr lang="en-US" sz="1200" kern="1200" dirty="0">
                <a:solidFill>
                  <a:schemeClr val="tx1"/>
                </a:solidFill>
                <a:effectLst/>
                <a:latin typeface="+mn-lt"/>
                <a:ea typeface="+mn-ea"/>
                <a:cs typeface="+mn-cs"/>
              </a:rPr>
              <a:t>(2), 166–177.</a:t>
            </a:r>
            <a:endParaRPr lang="et-EE" dirty="0"/>
          </a:p>
          <a:p>
            <a:r>
              <a:rPr lang="en-GB" sz="1200" b="0" i="0" kern="1200" dirty="0">
                <a:solidFill>
                  <a:schemeClr val="tx1"/>
                </a:solidFill>
                <a:effectLst/>
                <a:latin typeface="+mn-lt"/>
                <a:ea typeface="+mn-ea"/>
                <a:cs typeface="+mn-cs"/>
              </a:rPr>
              <a:t>Richer, F., &amp; Beatty, J. (1985). Pupillary dilations in movement preparation and execution. </a:t>
            </a:r>
            <a:r>
              <a:rPr lang="en-GB" sz="1200" b="0" i="1" kern="1200" dirty="0">
                <a:solidFill>
                  <a:schemeClr val="tx1"/>
                </a:solidFill>
                <a:effectLst/>
                <a:latin typeface="+mn-lt"/>
                <a:ea typeface="+mn-ea"/>
                <a:cs typeface="+mn-cs"/>
              </a:rPr>
              <a:t>Psychophysiology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22</a:t>
            </a:r>
            <a:r>
              <a:rPr lang="en-GB" sz="1200" b="0" i="0" kern="1200" dirty="0">
                <a:solidFill>
                  <a:schemeClr val="tx1"/>
                </a:solidFill>
                <a:effectLst/>
                <a:latin typeface="+mn-lt"/>
                <a:ea typeface="+mn-ea"/>
                <a:cs typeface="+mn-cs"/>
              </a:rPr>
              <a:t>(2), 204-207.</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33</a:t>
            </a:fld>
            <a:endParaRPr lang="en-GB"/>
          </a:p>
        </p:txBody>
      </p:sp>
    </p:spTree>
    <p:extLst>
      <p:ext uri="{BB962C8B-B14F-4D97-AF65-F5344CB8AC3E}">
        <p14:creationId xmlns:p14="http://schemas.microsoft.com/office/powerpoint/2010/main" val="3221242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Binda, P., </a:t>
            </a:r>
            <a:r>
              <a:rPr lang="en-US" sz="1200" kern="1200" dirty="0" err="1">
                <a:solidFill>
                  <a:schemeClr val="tx1"/>
                </a:solidFill>
                <a:effectLst/>
                <a:latin typeface="+mn-lt"/>
                <a:ea typeface="+mn-ea"/>
                <a:cs typeface="+mn-cs"/>
              </a:rPr>
              <a:t>Pereverzeva</a:t>
            </a:r>
            <a:r>
              <a:rPr lang="en-US" sz="1200" kern="1200" dirty="0">
                <a:solidFill>
                  <a:schemeClr val="tx1"/>
                </a:solidFill>
                <a:effectLst/>
                <a:latin typeface="+mn-lt"/>
                <a:ea typeface="+mn-ea"/>
                <a:cs typeface="+mn-cs"/>
              </a:rPr>
              <a:t>, M., &amp; Murray, S. O. (2013). Attention to Bright Surfaces Enhances the Pupillary Light Reflex. </a:t>
            </a:r>
            <a:r>
              <a:rPr lang="en-US" sz="1200" i="1" kern="1200" dirty="0">
                <a:solidFill>
                  <a:schemeClr val="tx1"/>
                </a:solidFill>
                <a:effectLst/>
                <a:latin typeface="+mn-lt"/>
                <a:ea typeface="+mn-ea"/>
                <a:cs typeface="+mn-cs"/>
              </a:rPr>
              <a:t>Journal of Neuroscience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33</a:t>
            </a:r>
            <a:r>
              <a:rPr lang="en-US" sz="1200" kern="1200" dirty="0">
                <a:solidFill>
                  <a:schemeClr val="tx1"/>
                </a:solidFill>
                <a:effectLst/>
                <a:latin typeface="+mn-lt"/>
                <a:ea typeface="+mn-ea"/>
                <a:cs typeface="+mn-cs"/>
              </a:rPr>
              <a:t>(5), 2199–2204. </a:t>
            </a:r>
            <a:endParaRPr lang="et-EE" sz="120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van der Linden, L., Grainger, J., &amp; </a:t>
            </a:r>
            <a:r>
              <a:rPr lang="en-US" sz="1200" kern="1200" dirty="0" err="1">
                <a:solidFill>
                  <a:schemeClr val="tx1"/>
                </a:solidFill>
                <a:effectLst/>
                <a:latin typeface="+mn-lt"/>
                <a:ea typeface="+mn-ea"/>
                <a:cs typeface="+mn-cs"/>
              </a:rPr>
              <a:t>Vitu</a:t>
            </a:r>
            <a:r>
              <a:rPr lang="en-US" sz="1200" kern="1200" dirty="0">
                <a:solidFill>
                  <a:schemeClr val="tx1"/>
                </a:solidFill>
                <a:effectLst/>
                <a:latin typeface="+mn-lt"/>
                <a:ea typeface="+mn-ea"/>
                <a:cs typeface="+mn-cs"/>
              </a:rPr>
              <a:t>, F. (2013). The Pupillary Light Response Reveals the Focus of Covert Visual Attention. </a:t>
            </a:r>
            <a:r>
              <a:rPr lang="en-US" sz="1200" i="1" kern="1200" dirty="0" err="1">
                <a:solidFill>
                  <a:schemeClr val="tx1"/>
                </a:solidFill>
                <a:effectLst/>
                <a:latin typeface="+mn-lt"/>
                <a:ea typeface="+mn-ea"/>
                <a:cs typeface="+mn-cs"/>
              </a:rPr>
              <a:t>PLoS</a:t>
            </a:r>
            <a:r>
              <a:rPr lang="en-US" sz="1200" i="1" kern="1200" dirty="0">
                <a:solidFill>
                  <a:schemeClr val="tx1"/>
                </a:solidFill>
                <a:effectLst/>
                <a:latin typeface="+mn-lt"/>
                <a:ea typeface="+mn-ea"/>
                <a:cs typeface="+mn-cs"/>
              </a:rPr>
              <a:t> ONE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(10), e78168. </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Naber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Marnix</a:t>
            </a:r>
            <a:r>
              <a:rPr lang="en-US" sz="1200" kern="1200" dirty="0">
                <a:solidFill>
                  <a:schemeClr val="tx1"/>
                </a:solidFill>
                <a:effectLst/>
                <a:latin typeface="+mn-lt"/>
                <a:ea typeface="+mn-ea"/>
                <a:cs typeface="+mn-cs"/>
              </a:rPr>
              <a:t>, Alvarez, G. A., &amp; Nakayama, K. (2013). Tracking the allocation of attention using human pupillary oscillations. </a:t>
            </a:r>
            <a:r>
              <a:rPr lang="en-US" sz="1200" i="1" kern="1200" dirty="0">
                <a:solidFill>
                  <a:schemeClr val="tx1"/>
                </a:solidFill>
                <a:effectLst/>
                <a:latin typeface="+mn-lt"/>
                <a:ea typeface="+mn-ea"/>
                <a:cs typeface="+mn-cs"/>
              </a:rPr>
              <a:t>Frontiers in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a:t>
            </a:r>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Laeng</a:t>
            </a:r>
            <a:r>
              <a:rPr lang="en-US" sz="1200" kern="1200" dirty="0">
                <a:solidFill>
                  <a:schemeClr val="tx1"/>
                </a:solidFill>
                <a:effectLst/>
                <a:latin typeface="+mn-lt"/>
                <a:ea typeface="+mn-ea"/>
                <a:cs typeface="+mn-cs"/>
              </a:rPr>
              <a:t>, B., &amp; </a:t>
            </a:r>
            <a:r>
              <a:rPr lang="en-US" sz="1200" kern="1200" dirty="0" err="1">
                <a:solidFill>
                  <a:schemeClr val="tx1"/>
                </a:solidFill>
                <a:effectLst/>
                <a:latin typeface="+mn-lt"/>
                <a:ea typeface="+mn-ea"/>
                <a:cs typeface="+mn-cs"/>
              </a:rPr>
              <a:t>Sulutvedt</a:t>
            </a:r>
            <a:r>
              <a:rPr lang="en-US" sz="1200" kern="1200" dirty="0">
                <a:solidFill>
                  <a:schemeClr val="tx1"/>
                </a:solidFill>
                <a:effectLst/>
                <a:latin typeface="+mn-lt"/>
                <a:ea typeface="+mn-ea"/>
                <a:cs typeface="+mn-cs"/>
              </a:rPr>
              <a:t>, U. (2014). The Eye Pupil Adjusts to Imaginary Light. </a:t>
            </a:r>
            <a:r>
              <a:rPr lang="en-US" sz="1200" i="1" kern="1200" dirty="0">
                <a:solidFill>
                  <a:schemeClr val="tx1"/>
                </a:solidFill>
                <a:effectLst/>
                <a:latin typeface="+mn-lt"/>
                <a:ea typeface="+mn-ea"/>
                <a:cs typeface="+mn-cs"/>
              </a:rPr>
              <a:t>Psychological 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(1), 188–197.</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Hustá</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Dalmaijer</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Belopolsky</a:t>
            </a:r>
            <a:r>
              <a:rPr lang="en-US" sz="1200" kern="1200" dirty="0">
                <a:solidFill>
                  <a:schemeClr val="tx1"/>
                </a:solidFill>
                <a:effectLst/>
                <a:latin typeface="+mn-lt"/>
                <a:ea typeface="+mn-ea"/>
                <a:cs typeface="+mn-cs"/>
              </a:rPr>
              <a:t>, A., &amp; </a:t>
            </a:r>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(2018). </a:t>
            </a:r>
            <a:r>
              <a:rPr lang="en-US" sz="1200" i="1" kern="1200" dirty="0">
                <a:solidFill>
                  <a:schemeClr val="tx1"/>
                </a:solidFill>
                <a:effectLst/>
                <a:latin typeface="+mn-lt"/>
                <a:ea typeface="+mn-ea"/>
                <a:cs typeface="+mn-cs"/>
              </a:rPr>
              <a:t>The Pupillary Light Response Reflects Visual Working Memory Content</a:t>
            </a:r>
            <a:r>
              <a:rPr lang="en-US" sz="1200" kern="1200" dirty="0">
                <a:solidFill>
                  <a:schemeClr val="tx1"/>
                </a:solidFill>
                <a:effectLst/>
                <a:latin typeface="+mn-lt"/>
                <a:ea typeface="+mn-ea"/>
                <a:cs typeface="+mn-cs"/>
              </a:rPr>
              <a:t> [Preprint].</a:t>
            </a:r>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Grainger, J., &amp; </a:t>
            </a:r>
            <a:r>
              <a:rPr lang="en-US" sz="1200" kern="1200" dirty="0" err="1">
                <a:solidFill>
                  <a:schemeClr val="tx1"/>
                </a:solidFill>
                <a:effectLst/>
                <a:latin typeface="+mn-lt"/>
                <a:ea typeface="+mn-ea"/>
                <a:cs typeface="+mn-cs"/>
              </a:rPr>
              <a:t>Strijkers</a:t>
            </a:r>
            <a:r>
              <a:rPr lang="en-US" sz="1200" kern="1200" dirty="0">
                <a:solidFill>
                  <a:schemeClr val="tx1"/>
                </a:solidFill>
                <a:effectLst/>
                <a:latin typeface="+mn-lt"/>
                <a:ea typeface="+mn-ea"/>
                <a:cs typeface="+mn-cs"/>
              </a:rPr>
              <a:t>, K. (2016). </a:t>
            </a:r>
            <a:r>
              <a:rPr lang="en-US" sz="1200" i="1" kern="1200" dirty="0">
                <a:solidFill>
                  <a:schemeClr val="tx1"/>
                </a:solidFill>
                <a:effectLst/>
                <a:latin typeface="+mn-lt"/>
                <a:ea typeface="+mn-ea"/>
                <a:cs typeface="+mn-cs"/>
              </a:rPr>
              <a:t>Embodiment as preparation: Pupillary responses to words that convey a sense of brightness or darkness</a:t>
            </a:r>
            <a:r>
              <a:rPr lang="en-US" sz="1200" kern="1200" dirty="0">
                <a:solidFill>
                  <a:schemeClr val="tx1"/>
                </a:solidFill>
                <a:effectLst/>
                <a:latin typeface="+mn-lt"/>
                <a:ea typeface="+mn-ea"/>
                <a:cs typeface="+mn-cs"/>
              </a:rPr>
              <a:t> [Preprint]. </a:t>
            </a:r>
            <a:r>
              <a:rPr lang="en-US" sz="1200" kern="1200" dirty="0" err="1">
                <a:solidFill>
                  <a:schemeClr val="tx1"/>
                </a:solidFill>
                <a:effectLst/>
                <a:latin typeface="+mn-lt"/>
                <a:ea typeface="+mn-ea"/>
                <a:cs typeface="+mn-cs"/>
              </a:rPr>
              <a:t>PeerJ</a:t>
            </a:r>
            <a:r>
              <a:rPr lang="en-US" sz="1200" kern="1200" dirty="0">
                <a:solidFill>
                  <a:schemeClr val="tx1"/>
                </a:solidFill>
                <a:effectLst/>
                <a:latin typeface="+mn-lt"/>
                <a:ea typeface="+mn-ea"/>
                <a:cs typeface="+mn-cs"/>
              </a:rPr>
              <a:t> Preprints. </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Sundermann</a:t>
            </a:r>
            <a:r>
              <a:rPr lang="en-US" sz="1200" kern="1200" dirty="0">
                <a:solidFill>
                  <a:schemeClr val="tx1"/>
                </a:solidFill>
                <a:effectLst/>
                <a:latin typeface="+mn-lt"/>
                <a:ea typeface="+mn-ea"/>
                <a:cs typeface="+mn-cs"/>
              </a:rPr>
              <a:t>, L., &amp; van Rijn, H. (2019). </a:t>
            </a:r>
            <a:r>
              <a:rPr lang="en-US" sz="1200" i="1" kern="1200" dirty="0">
                <a:solidFill>
                  <a:schemeClr val="tx1"/>
                </a:solidFill>
                <a:effectLst/>
                <a:latin typeface="+mn-lt"/>
                <a:ea typeface="+mn-ea"/>
                <a:cs typeface="+mn-cs"/>
              </a:rPr>
              <a:t>The effect of semantic brightness on pupil size: A replication with Dutch words</a:t>
            </a:r>
            <a:r>
              <a:rPr lang="en-US" sz="1200" kern="1200" dirty="0">
                <a:solidFill>
                  <a:schemeClr val="tx1"/>
                </a:solidFill>
                <a:effectLst/>
                <a:latin typeface="+mn-lt"/>
                <a:ea typeface="+mn-ea"/>
                <a:cs typeface="+mn-cs"/>
              </a:rPr>
              <a:t> [Preprint]. Neuroscience. </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34</a:t>
            </a:fld>
            <a:endParaRPr lang="en-GB"/>
          </a:p>
        </p:txBody>
      </p:sp>
    </p:spTree>
    <p:extLst>
      <p:ext uri="{BB962C8B-B14F-4D97-AF65-F5344CB8AC3E}">
        <p14:creationId xmlns:p14="http://schemas.microsoft.com/office/powerpoint/2010/main" val="235855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Mathôt</a:t>
            </a:r>
            <a:r>
              <a:rPr lang="et-EE" sz="1200" kern="1200" dirty="0">
                <a:solidFill>
                  <a:schemeClr val="tx1"/>
                </a:solidFill>
                <a:effectLst/>
                <a:latin typeface="+mn-lt"/>
                <a:ea typeface="+mn-ea"/>
                <a:cs typeface="+mn-cs"/>
              </a:rPr>
              <a:t>, S., </a:t>
            </a:r>
            <a:r>
              <a:rPr lang="et-EE" sz="1200" kern="1200" dirty="0" err="1">
                <a:solidFill>
                  <a:schemeClr val="tx1"/>
                </a:solidFill>
                <a:effectLst/>
                <a:latin typeface="+mn-lt"/>
                <a:ea typeface="+mn-ea"/>
                <a:cs typeface="+mn-cs"/>
              </a:rPr>
              <a:t>Melmi</a:t>
            </a:r>
            <a:r>
              <a:rPr lang="et-EE" sz="1200" kern="1200" dirty="0">
                <a:solidFill>
                  <a:schemeClr val="tx1"/>
                </a:solidFill>
                <a:effectLst/>
                <a:latin typeface="+mn-lt"/>
                <a:ea typeface="+mn-ea"/>
                <a:cs typeface="+mn-cs"/>
              </a:rPr>
              <a:t>, J.-B., van der </a:t>
            </a:r>
            <a:r>
              <a:rPr lang="et-EE" sz="1200" kern="1200" dirty="0" err="1">
                <a:solidFill>
                  <a:schemeClr val="tx1"/>
                </a:solidFill>
                <a:effectLst/>
                <a:latin typeface="+mn-lt"/>
                <a:ea typeface="+mn-ea"/>
                <a:cs typeface="+mn-cs"/>
              </a:rPr>
              <a:t>Linden</a:t>
            </a:r>
            <a:r>
              <a:rPr lang="et-EE" sz="1200" kern="1200" dirty="0">
                <a:solidFill>
                  <a:schemeClr val="tx1"/>
                </a:solidFill>
                <a:effectLst/>
                <a:latin typeface="+mn-lt"/>
                <a:ea typeface="+mn-ea"/>
                <a:cs typeface="+mn-cs"/>
              </a:rPr>
              <a:t>, L., &amp; Van der </a:t>
            </a:r>
            <a:r>
              <a:rPr lang="et-EE" sz="1200" kern="1200" dirty="0" err="1">
                <a:solidFill>
                  <a:schemeClr val="tx1"/>
                </a:solidFill>
                <a:effectLst/>
                <a:latin typeface="+mn-lt"/>
                <a:ea typeface="+mn-ea"/>
                <a:cs typeface="+mn-cs"/>
              </a:rPr>
              <a:t>Stigchel</a:t>
            </a:r>
            <a:r>
              <a:rPr lang="et-EE" sz="1200" kern="1200" dirty="0">
                <a:solidFill>
                  <a:schemeClr val="tx1"/>
                </a:solidFill>
                <a:effectLst/>
                <a:latin typeface="+mn-lt"/>
                <a:ea typeface="+mn-ea"/>
                <a:cs typeface="+mn-cs"/>
              </a:rPr>
              <a:t>, S. (2016). The Mind-</a:t>
            </a:r>
            <a:r>
              <a:rPr lang="et-EE" sz="1200" kern="1200" dirty="0" err="1">
                <a:solidFill>
                  <a:schemeClr val="tx1"/>
                </a:solidFill>
                <a:effectLst/>
                <a:latin typeface="+mn-lt"/>
                <a:ea typeface="+mn-ea"/>
                <a:cs typeface="+mn-cs"/>
              </a:rPr>
              <a:t>Writing</a:t>
            </a:r>
            <a:r>
              <a:rPr lang="et-EE" sz="1200" kern="1200" dirty="0">
                <a:solidFill>
                  <a:schemeClr val="tx1"/>
                </a:solidFill>
                <a:effectLst/>
                <a:latin typeface="+mn-lt"/>
                <a:ea typeface="+mn-ea"/>
                <a:cs typeface="+mn-cs"/>
              </a:rPr>
              <a:t> Pupil: A </a:t>
            </a:r>
            <a:r>
              <a:rPr lang="et-EE" sz="1200" kern="1200" dirty="0" err="1">
                <a:solidFill>
                  <a:schemeClr val="tx1"/>
                </a:solidFill>
                <a:effectLst/>
                <a:latin typeface="+mn-lt"/>
                <a:ea typeface="+mn-ea"/>
                <a:cs typeface="+mn-cs"/>
              </a:rPr>
              <a:t>Human</a:t>
            </a:r>
            <a:r>
              <a:rPr lang="et-EE" sz="1200" kern="1200" dirty="0">
                <a:solidFill>
                  <a:schemeClr val="tx1"/>
                </a:solidFill>
                <a:effectLst/>
                <a:latin typeface="+mn-lt"/>
                <a:ea typeface="+mn-ea"/>
                <a:cs typeface="+mn-cs"/>
              </a:rPr>
              <a:t>-Computer </a:t>
            </a:r>
            <a:r>
              <a:rPr lang="et-EE" sz="1200" kern="1200" dirty="0" err="1">
                <a:solidFill>
                  <a:schemeClr val="tx1"/>
                </a:solidFill>
                <a:effectLst/>
                <a:latin typeface="+mn-lt"/>
                <a:ea typeface="+mn-ea"/>
                <a:cs typeface="+mn-cs"/>
              </a:rPr>
              <a:t>Interface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Based</a:t>
            </a:r>
            <a:r>
              <a:rPr lang="et-EE" sz="1200" kern="1200" dirty="0">
                <a:solidFill>
                  <a:schemeClr val="tx1"/>
                </a:solidFill>
                <a:effectLst/>
                <a:latin typeface="+mn-lt"/>
                <a:ea typeface="+mn-ea"/>
                <a:cs typeface="+mn-cs"/>
              </a:rPr>
              <a:t> on </a:t>
            </a:r>
            <a:r>
              <a:rPr lang="et-EE" sz="1200" kern="1200" dirty="0" err="1">
                <a:solidFill>
                  <a:schemeClr val="tx1"/>
                </a:solidFill>
                <a:effectLst/>
                <a:latin typeface="+mn-lt"/>
                <a:ea typeface="+mn-ea"/>
                <a:cs typeface="+mn-cs"/>
              </a:rPr>
              <a:t>Decoding</a:t>
            </a:r>
            <a:r>
              <a:rPr lang="et-EE" sz="1200" kern="1200" dirty="0">
                <a:solidFill>
                  <a:schemeClr val="tx1"/>
                </a:solidFill>
                <a:effectLst/>
                <a:latin typeface="+mn-lt"/>
                <a:ea typeface="+mn-ea"/>
                <a:cs typeface="+mn-cs"/>
              </a:rPr>
              <a:t> of </a:t>
            </a:r>
            <a:r>
              <a:rPr lang="et-EE" sz="1200" kern="1200" dirty="0" err="1">
                <a:solidFill>
                  <a:schemeClr val="tx1"/>
                </a:solidFill>
                <a:effectLst/>
                <a:latin typeface="+mn-lt"/>
                <a:ea typeface="+mn-ea"/>
                <a:cs typeface="+mn-cs"/>
              </a:rPr>
              <a:t>Covert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Attention</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through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Pupillometry</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PLOS ONE</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11</a:t>
            </a:r>
            <a:r>
              <a:rPr lang="et-EE" sz="1200" kern="1200" dirty="0">
                <a:solidFill>
                  <a:schemeClr val="tx1"/>
                </a:solidFill>
                <a:effectLst/>
                <a:latin typeface="+mn-lt"/>
                <a:ea typeface="+mn-ea"/>
                <a:cs typeface="+mn-cs"/>
              </a:rPr>
              <a:t>(2), e0148805. https://doi.org/10.1371/journal.pone.0148805</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35</a:t>
            </a:fld>
            <a:endParaRPr lang="en-GB"/>
          </a:p>
        </p:txBody>
      </p:sp>
    </p:spTree>
    <p:extLst>
      <p:ext uri="{BB962C8B-B14F-4D97-AF65-F5344CB8AC3E}">
        <p14:creationId xmlns:p14="http://schemas.microsoft.com/office/powerpoint/2010/main" val="230304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38</a:t>
            </a:fld>
            <a:endParaRPr lang="en-GB"/>
          </a:p>
        </p:txBody>
      </p:sp>
    </p:spTree>
    <p:extLst>
      <p:ext uri="{BB962C8B-B14F-4D97-AF65-F5344CB8AC3E}">
        <p14:creationId xmlns:p14="http://schemas.microsoft.com/office/powerpoint/2010/main" val="163778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https://braingineers.com/neuro-usability/</a:t>
            </a:r>
          </a:p>
        </p:txBody>
      </p:sp>
      <p:sp>
        <p:nvSpPr>
          <p:cNvPr id="4" name="Slide Number Placeholder 3"/>
          <p:cNvSpPr>
            <a:spLocks noGrp="1"/>
          </p:cNvSpPr>
          <p:nvPr>
            <p:ph type="sldNum" sz="quarter" idx="5"/>
          </p:nvPr>
        </p:nvSpPr>
        <p:spPr/>
        <p:txBody>
          <a:bodyPr/>
          <a:lstStyle/>
          <a:p>
            <a:fld id="{C70DBB40-07F4-41F1-A3FA-47B5165E7B3E}" type="slidenum">
              <a:rPr lang="en-GB" smtClean="0"/>
              <a:t>39</a:t>
            </a:fld>
            <a:endParaRPr lang="en-GB"/>
          </a:p>
        </p:txBody>
      </p:sp>
    </p:spTree>
    <p:extLst>
      <p:ext uri="{BB962C8B-B14F-4D97-AF65-F5344CB8AC3E}">
        <p14:creationId xmlns:p14="http://schemas.microsoft.com/office/powerpoint/2010/main" val="1778252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Doustkouhi</a:t>
            </a:r>
            <a:r>
              <a:rPr lang="en-GB" sz="1200" b="0" i="0" kern="1200" dirty="0">
                <a:solidFill>
                  <a:schemeClr val="tx1"/>
                </a:solidFill>
                <a:effectLst/>
                <a:latin typeface="+mn-lt"/>
                <a:ea typeface="+mn-ea"/>
                <a:cs typeface="+mn-cs"/>
              </a:rPr>
              <a:t>, S. M., Turnbull, P. R., &amp; Dakin, S. C. (2020). The effect of refractive error on optokinetic nystagmus.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Dayton, G. O., Jones, M. H., </a:t>
            </a:r>
            <a:r>
              <a:rPr lang="en-GB" sz="1200" b="0" i="0" kern="1200" dirty="0" err="1">
                <a:solidFill>
                  <a:schemeClr val="tx1"/>
                </a:solidFill>
                <a:effectLst/>
                <a:latin typeface="+mn-lt"/>
                <a:ea typeface="+mn-ea"/>
                <a:cs typeface="+mn-cs"/>
              </a:rPr>
              <a:t>Aiu</a:t>
            </a:r>
            <a:r>
              <a:rPr lang="en-GB" sz="1200" b="0" i="0" kern="1200" dirty="0">
                <a:solidFill>
                  <a:schemeClr val="tx1"/>
                </a:solidFill>
                <a:effectLst/>
                <a:latin typeface="+mn-lt"/>
                <a:ea typeface="+mn-ea"/>
                <a:cs typeface="+mn-cs"/>
              </a:rPr>
              <a:t>, P., Rawson, R. A., Steele, B., &amp; Rose, M. (1964). Developmental study of coordinated eye movements in the human infant: I. Visual acuity in the </a:t>
            </a:r>
            <a:r>
              <a:rPr lang="en-GB" sz="1200" b="0" i="0" kern="1200" dirty="0" err="1">
                <a:solidFill>
                  <a:schemeClr val="tx1"/>
                </a:solidFill>
                <a:effectLst/>
                <a:latin typeface="+mn-lt"/>
                <a:ea typeface="+mn-ea"/>
                <a:cs typeface="+mn-cs"/>
              </a:rPr>
              <a:t>newborn</a:t>
            </a:r>
            <a:r>
              <a:rPr lang="en-GB" sz="1200" b="0" i="0" kern="1200" dirty="0">
                <a:solidFill>
                  <a:schemeClr val="tx1"/>
                </a:solidFill>
                <a:effectLst/>
                <a:latin typeface="+mn-lt"/>
                <a:ea typeface="+mn-ea"/>
                <a:cs typeface="+mn-cs"/>
              </a:rPr>
              <a:t> human: A study based on induced optokinetic nystagmus recorded by electro-oculography. </a:t>
            </a:r>
            <a:r>
              <a:rPr lang="en-GB" sz="1200" b="0" i="1" kern="1200" dirty="0">
                <a:solidFill>
                  <a:schemeClr val="tx1"/>
                </a:solidFill>
                <a:effectLst/>
                <a:latin typeface="+mn-lt"/>
                <a:ea typeface="+mn-ea"/>
                <a:cs typeface="+mn-cs"/>
              </a:rPr>
              <a:t>Archives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71</a:t>
            </a:r>
            <a:r>
              <a:rPr lang="en-GB" sz="1200" b="0" i="0" kern="1200" dirty="0">
                <a:solidFill>
                  <a:schemeClr val="tx1"/>
                </a:solidFill>
                <a:effectLst/>
                <a:latin typeface="+mn-lt"/>
                <a:ea typeface="+mn-ea"/>
                <a:cs typeface="+mn-cs"/>
              </a:rPr>
              <a:t>(6), 865-870.</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40</a:t>
            </a:fld>
            <a:endParaRPr lang="en-GB"/>
          </a:p>
        </p:txBody>
      </p:sp>
    </p:spTree>
    <p:extLst>
      <p:ext uri="{BB962C8B-B14F-4D97-AF65-F5344CB8AC3E}">
        <p14:creationId xmlns:p14="http://schemas.microsoft.com/office/powerpoint/2010/main" val="77729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https://www.online-tech-tips.com/computer-tips/why-would-you-want-a-crt-monitor-in-2019/</a:t>
            </a:r>
          </a:p>
        </p:txBody>
      </p:sp>
      <p:sp>
        <p:nvSpPr>
          <p:cNvPr id="4" name="Slide Number Placeholder 3"/>
          <p:cNvSpPr>
            <a:spLocks noGrp="1"/>
          </p:cNvSpPr>
          <p:nvPr>
            <p:ph type="sldNum" sz="quarter" idx="5"/>
          </p:nvPr>
        </p:nvSpPr>
        <p:spPr/>
        <p:txBody>
          <a:bodyPr/>
          <a:lstStyle/>
          <a:p>
            <a:fld id="{C70DBB40-07F4-41F1-A3FA-47B5165E7B3E}" type="slidenum">
              <a:rPr lang="en-GB" smtClean="0"/>
              <a:t>43</a:t>
            </a:fld>
            <a:endParaRPr lang="en-GB"/>
          </a:p>
        </p:txBody>
      </p:sp>
    </p:spTree>
    <p:extLst>
      <p:ext uri="{BB962C8B-B14F-4D97-AF65-F5344CB8AC3E}">
        <p14:creationId xmlns:p14="http://schemas.microsoft.com/office/powerpoint/2010/main" val="37999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53</a:t>
            </a:fld>
            <a:endParaRPr lang="en-GB"/>
          </a:p>
        </p:txBody>
      </p:sp>
    </p:spTree>
    <p:extLst>
      <p:ext uri="{BB962C8B-B14F-4D97-AF65-F5344CB8AC3E}">
        <p14:creationId xmlns:p14="http://schemas.microsoft.com/office/powerpoint/2010/main" val="44476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Baker, D. H., </a:t>
            </a:r>
            <a:r>
              <a:rPr lang="en-GB" sz="1200" b="0" i="0" kern="1200" dirty="0" err="1">
                <a:solidFill>
                  <a:schemeClr val="tx1"/>
                </a:solidFill>
                <a:effectLst/>
                <a:latin typeface="+mn-lt"/>
                <a:ea typeface="+mn-ea"/>
                <a:cs typeface="+mn-cs"/>
              </a:rPr>
              <a:t>Lygo</a:t>
            </a:r>
            <a:r>
              <a:rPr lang="en-GB" sz="1200" b="0" i="0" kern="1200" dirty="0">
                <a:solidFill>
                  <a:schemeClr val="tx1"/>
                </a:solidFill>
                <a:effectLst/>
                <a:latin typeface="+mn-lt"/>
                <a:ea typeface="+mn-ea"/>
                <a:cs typeface="+mn-cs"/>
              </a:rPr>
              <a:t>, F. A., Meese, T. S., &amp; </a:t>
            </a:r>
            <a:r>
              <a:rPr lang="en-GB" sz="1200" b="0" i="0" kern="1200" dirty="0" err="1">
                <a:solidFill>
                  <a:schemeClr val="tx1"/>
                </a:solidFill>
                <a:effectLst/>
                <a:latin typeface="+mn-lt"/>
                <a:ea typeface="+mn-ea"/>
                <a:cs typeface="+mn-cs"/>
              </a:rPr>
              <a:t>Georgeson</a:t>
            </a:r>
            <a:r>
              <a:rPr lang="en-GB" sz="1200" b="0" i="0" kern="1200" dirty="0">
                <a:solidFill>
                  <a:schemeClr val="tx1"/>
                </a:solidFill>
                <a:effectLst/>
                <a:latin typeface="+mn-lt"/>
                <a:ea typeface="+mn-ea"/>
                <a:cs typeface="+mn-cs"/>
              </a:rPr>
              <a:t>, M. A. (2018). Binocular summation revisited: Beyond√ 2. </a:t>
            </a:r>
            <a:r>
              <a:rPr lang="en-GB" sz="1200" b="0" i="1" kern="1200" dirty="0">
                <a:solidFill>
                  <a:schemeClr val="tx1"/>
                </a:solidFill>
                <a:effectLst/>
                <a:latin typeface="+mn-lt"/>
                <a:ea typeface="+mn-ea"/>
                <a:cs typeface="+mn-cs"/>
              </a:rPr>
              <a:t>Psychological bulletin</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144</a:t>
            </a:r>
            <a:r>
              <a:rPr lang="en-GB" sz="1200" b="0" i="0" kern="1200" dirty="0">
                <a:solidFill>
                  <a:schemeClr val="tx1"/>
                </a:solidFill>
                <a:effectLst/>
                <a:latin typeface="+mn-lt"/>
                <a:ea typeface="+mn-ea"/>
                <a:cs typeface="+mn-cs"/>
              </a:rPr>
              <a:t>(11), 1186.</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a:t>
            </a:fld>
            <a:endParaRPr lang="en-GB"/>
          </a:p>
        </p:txBody>
      </p:sp>
    </p:spTree>
    <p:extLst>
      <p:ext uri="{BB962C8B-B14F-4D97-AF65-F5344CB8AC3E}">
        <p14:creationId xmlns:p14="http://schemas.microsoft.com/office/powerpoint/2010/main" val="2404693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Rossion</a:t>
            </a:r>
            <a:r>
              <a:rPr lang="et-EE" sz="1200" kern="1200" dirty="0">
                <a:solidFill>
                  <a:schemeClr val="tx1"/>
                </a:solidFill>
                <a:effectLst/>
                <a:latin typeface="+mn-lt"/>
                <a:ea typeface="+mn-ea"/>
                <a:cs typeface="+mn-cs"/>
              </a:rPr>
              <a:t>, B., </a:t>
            </a:r>
            <a:r>
              <a:rPr lang="et-EE" sz="1200" kern="1200" dirty="0" err="1">
                <a:solidFill>
                  <a:schemeClr val="tx1"/>
                </a:solidFill>
                <a:effectLst/>
                <a:latin typeface="+mn-lt"/>
                <a:ea typeface="+mn-ea"/>
                <a:cs typeface="+mn-cs"/>
              </a:rPr>
              <a:t>Retter</a:t>
            </a:r>
            <a:r>
              <a:rPr lang="et-EE" sz="1200" kern="1200" dirty="0">
                <a:solidFill>
                  <a:schemeClr val="tx1"/>
                </a:solidFill>
                <a:effectLst/>
                <a:latin typeface="+mn-lt"/>
                <a:ea typeface="+mn-ea"/>
                <a:cs typeface="+mn-cs"/>
              </a:rPr>
              <a:t>, T. L., &amp; Liu‐</a:t>
            </a:r>
            <a:r>
              <a:rPr lang="et-EE" sz="1200" kern="1200" dirty="0" err="1">
                <a:solidFill>
                  <a:schemeClr val="tx1"/>
                </a:solidFill>
                <a:effectLst/>
                <a:latin typeface="+mn-lt"/>
                <a:ea typeface="+mn-ea"/>
                <a:cs typeface="+mn-cs"/>
              </a:rPr>
              <a:t>Shuang</a:t>
            </a:r>
            <a:r>
              <a:rPr lang="et-EE" sz="1200" kern="1200" dirty="0">
                <a:solidFill>
                  <a:schemeClr val="tx1"/>
                </a:solidFill>
                <a:effectLst/>
                <a:latin typeface="+mn-lt"/>
                <a:ea typeface="+mn-ea"/>
                <a:cs typeface="+mn-cs"/>
              </a:rPr>
              <a:t>, J. (2020). </a:t>
            </a:r>
            <a:r>
              <a:rPr lang="et-EE" sz="1200" kern="1200" dirty="0" err="1">
                <a:solidFill>
                  <a:schemeClr val="tx1"/>
                </a:solidFill>
                <a:effectLst/>
                <a:latin typeface="+mn-lt"/>
                <a:ea typeface="+mn-ea"/>
                <a:cs typeface="+mn-cs"/>
              </a:rPr>
              <a:t>Understanding</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human</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individuation</a:t>
            </a:r>
            <a:r>
              <a:rPr lang="et-EE" sz="1200" kern="1200" dirty="0">
                <a:solidFill>
                  <a:schemeClr val="tx1"/>
                </a:solidFill>
                <a:effectLst/>
                <a:latin typeface="+mn-lt"/>
                <a:ea typeface="+mn-ea"/>
                <a:cs typeface="+mn-cs"/>
              </a:rPr>
              <a:t> of </a:t>
            </a:r>
            <a:r>
              <a:rPr lang="et-EE" sz="1200" kern="1200" dirty="0" err="1">
                <a:solidFill>
                  <a:schemeClr val="tx1"/>
                </a:solidFill>
                <a:effectLst/>
                <a:latin typeface="+mn-lt"/>
                <a:ea typeface="+mn-ea"/>
                <a:cs typeface="+mn-cs"/>
              </a:rPr>
              <a:t>unfamiliar</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faces</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with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oddball</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fast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periodic</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visual</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stimulation</a:t>
            </a:r>
            <a:r>
              <a:rPr lang="et-EE" sz="1200" kern="1200" dirty="0">
                <a:solidFill>
                  <a:schemeClr val="tx1"/>
                </a:solidFill>
                <a:effectLst/>
                <a:latin typeface="+mn-lt"/>
                <a:ea typeface="+mn-ea"/>
                <a:cs typeface="+mn-cs"/>
              </a:rPr>
              <a:t> and </a:t>
            </a:r>
            <a:r>
              <a:rPr lang="et-EE" sz="1200" kern="1200" dirty="0" err="1">
                <a:solidFill>
                  <a:schemeClr val="tx1"/>
                </a:solidFill>
                <a:effectLst/>
                <a:latin typeface="+mn-lt"/>
                <a:ea typeface="+mn-ea"/>
                <a:cs typeface="+mn-cs"/>
              </a:rPr>
              <a:t>electroencephalography</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European</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Journal</a:t>
            </a:r>
            <a:r>
              <a:rPr lang="et-EE" sz="1200" i="1" kern="1200" dirty="0">
                <a:solidFill>
                  <a:schemeClr val="tx1"/>
                </a:solidFill>
                <a:effectLst/>
                <a:latin typeface="+mn-lt"/>
                <a:ea typeface="+mn-ea"/>
                <a:cs typeface="+mn-cs"/>
              </a:rPr>
              <a:t> of </a:t>
            </a:r>
            <a:r>
              <a:rPr lang="et-EE" sz="1200" i="1" kern="1200" dirty="0" err="1">
                <a:solidFill>
                  <a:schemeClr val="tx1"/>
                </a:solidFill>
                <a:effectLst/>
                <a:latin typeface="+mn-lt"/>
                <a:ea typeface="+mn-ea"/>
                <a:cs typeface="+mn-cs"/>
              </a:rPr>
              <a:t>Neuroscience</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52</a:t>
            </a:r>
            <a:r>
              <a:rPr lang="et-EE" sz="1200" kern="1200" dirty="0">
                <a:solidFill>
                  <a:schemeClr val="tx1"/>
                </a:solidFill>
                <a:effectLst/>
                <a:latin typeface="+mn-lt"/>
                <a:ea typeface="+mn-ea"/>
                <a:cs typeface="+mn-cs"/>
              </a:rPr>
              <a:t>(10), 4283–4344. https://doi.org/10.1111/ejn.14865</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6</a:t>
            </a:fld>
            <a:endParaRPr lang="en-GB"/>
          </a:p>
        </p:txBody>
      </p:sp>
    </p:spTree>
    <p:extLst>
      <p:ext uri="{BB962C8B-B14F-4D97-AF65-F5344CB8AC3E}">
        <p14:creationId xmlns:p14="http://schemas.microsoft.com/office/powerpoint/2010/main" val="321555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Rossion</a:t>
            </a:r>
            <a:r>
              <a:rPr lang="et-EE" sz="1200" kern="1200" dirty="0">
                <a:solidFill>
                  <a:schemeClr val="tx1"/>
                </a:solidFill>
                <a:effectLst/>
                <a:latin typeface="+mn-lt"/>
                <a:ea typeface="+mn-ea"/>
                <a:cs typeface="+mn-cs"/>
              </a:rPr>
              <a:t>, B., </a:t>
            </a:r>
            <a:r>
              <a:rPr lang="et-EE" sz="1200" kern="1200" dirty="0" err="1">
                <a:solidFill>
                  <a:schemeClr val="tx1"/>
                </a:solidFill>
                <a:effectLst/>
                <a:latin typeface="+mn-lt"/>
                <a:ea typeface="+mn-ea"/>
                <a:cs typeface="+mn-cs"/>
              </a:rPr>
              <a:t>Retter</a:t>
            </a:r>
            <a:r>
              <a:rPr lang="et-EE" sz="1200" kern="1200" dirty="0">
                <a:solidFill>
                  <a:schemeClr val="tx1"/>
                </a:solidFill>
                <a:effectLst/>
                <a:latin typeface="+mn-lt"/>
                <a:ea typeface="+mn-ea"/>
                <a:cs typeface="+mn-cs"/>
              </a:rPr>
              <a:t>, T. L., &amp; Liu‐</a:t>
            </a:r>
            <a:r>
              <a:rPr lang="et-EE" sz="1200" kern="1200" dirty="0" err="1">
                <a:solidFill>
                  <a:schemeClr val="tx1"/>
                </a:solidFill>
                <a:effectLst/>
                <a:latin typeface="+mn-lt"/>
                <a:ea typeface="+mn-ea"/>
                <a:cs typeface="+mn-cs"/>
              </a:rPr>
              <a:t>Shuang</a:t>
            </a:r>
            <a:r>
              <a:rPr lang="et-EE" sz="1200" kern="1200" dirty="0">
                <a:solidFill>
                  <a:schemeClr val="tx1"/>
                </a:solidFill>
                <a:effectLst/>
                <a:latin typeface="+mn-lt"/>
                <a:ea typeface="+mn-ea"/>
                <a:cs typeface="+mn-cs"/>
              </a:rPr>
              <a:t>, J. (2020). </a:t>
            </a:r>
            <a:r>
              <a:rPr lang="et-EE" sz="1200" kern="1200" dirty="0" err="1">
                <a:solidFill>
                  <a:schemeClr val="tx1"/>
                </a:solidFill>
                <a:effectLst/>
                <a:latin typeface="+mn-lt"/>
                <a:ea typeface="+mn-ea"/>
                <a:cs typeface="+mn-cs"/>
              </a:rPr>
              <a:t>Understanding</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human</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individuation</a:t>
            </a:r>
            <a:r>
              <a:rPr lang="et-EE" sz="1200" kern="1200" dirty="0">
                <a:solidFill>
                  <a:schemeClr val="tx1"/>
                </a:solidFill>
                <a:effectLst/>
                <a:latin typeface="+mn-lt"/>
                <a:ea typeface="+mn-ea"/>
                <a:cs typeface="+mn-cs"/>
              </a:rPr>
              <a:t> of </a:t>
            </a:r>
            <a:r>
              <a:rPr lang="et-EE" sz="1200" kern="1200" dirty="0" err="1">
                <a:solidFill>
                  <a:schemeClr val="tx1"/>
                </a:solidFill>
                <a:effectLst/>
                <a:latin typeface="+mn-lt"/>
                <a:ea typeface="+mn-ea"/>
                <a:cs typeface="+mn-cs"/>
              </a:rPr>
              <a:t>unfamiliar</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faces</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with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oddball</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fast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periodic</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visual</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stimulation</a:t>
            </a:r>
            <a:r>
              <a:rPr lang="et-EE" sz="1200" kern="1200" dirty="0">
                <a:solidFill>
                  <a:schemeClr val="tx1"/>
                </a:solidFill>
                <a:effectLst/>
                <a:latin typeface="+mn-lt"/>
                <a:ea typeface="+mn-ea"/>
                <a:cs typeface="+mn-cs"/>
              </a:rPr>
              <a:t> and </a:t>
            </a:r>
            <a:r>
              <a:rPr lang="et-EE" sz="1200" kern="1200" dirty="0" err="1">
                <a:solidFill>
                  <a:schemeClr val="tx1"/>
                </a:solidFill>
                <a:effectLst/>
                <a:latin typeface="+mn-lt"/>
                <a:ea typeface="+mn-ea"/>
                <a:cs typeface="+mn-cs"/>
              </a:rPr>
              <a:t>electroencephalography</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European</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Journal</a:t>
            </a:r>
            <a:r>
              <a:rPr lang="et-EE" sz="1200" i="1" kern="1200" dirty="0">
                <a:solidFill>
                  <a:schemeClr val="tx1"/>
                </a:solidFill>
                <a:effectLst/>
                <a:latin typeface="+mn-lt"/>
                <a:ea typeface="+mn-ea"/>
                <a:cs typeface="+mn-cs"/>
              </a:rPr>
              <a:t> of </a:t>
            </a:r>
            <a:r>
              <a:rPr lang="et-EE" sz="1200" i="1" kern="1200" dirty="0" err="1">
                <a:solidFill>
                  <a:schemeClr val="tx1"/>
                </a:solidFill>
                <a:effectLst/>
                <a:latin typeface="+mn-lt"/>
                <a:ea typeface="+mn-ea"/>
                <a:cs typeface="+mn-cs"/>
              </a:rPr>
              <a:t>Neuroscience</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52</a:t>
            </a:r>
            <a:r>
              <a:rPr lang="et-EE" sz="1200" kern="1200" dirty="0">
                <a:solidFill>
                  <a:schemeClr val="tx1"/>
                </a:solidFill>
                <a:effectLst/>
                <a:latin typeface="+mn-lt"/>
                <a:ea typeface="+mn-ea"/>
                <a:cs typeface="+mn-cs"/>
              </a:rPr>
              <a:t>(10), 4283–4344. https://doi.org/10.1111/ejn.14865</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7</a:t>
            </a:fld>
            <a:endParaRPr lang="en-GB"/>
          </a:p>
        </p:txBody>
      </p:sp>
    </p:spTree>
    <p:extLst>
      <p:ext uri="{BB962C8B-B14F-4D97-AF65-F5344CB8AC3E}">
        <p14:creationId xmlns:p14="http://schemas.microsoft.com/office/powerpoint/2010/main" val="3122186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9</a:t>
            </a:fld>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Photoreceptors are cells in the retina that detect light and allow you to perceive “vision”.  On the optic nerve head there are NO photoreceptors.  Thus, there is no light or vision detected at this spot in the retina.  This is your “Blind Spot”.  Every eye has a blind spot….your blind spot in your </a:t>
            </a:r>
            <a:r>
              <a:rPr lang="en-GB" sz="1200" b="0" i="1" kern="1200" dirty="0">
                <a:solidFill>
                  <a:schemeClr val="tx1"/>
                </a:solidFill>
                <a:effectLst/>
                <a:latin typeface="+mn-lt"/>
                <a:ea typeface="+mn-ea"/>
                <a:cs typeface="+mn-cs"/>
              </a:rPr>
              <a:t>right</a:t>
            </a:r>
            <a:r>
              <a:rPr lang="en-GB" sz="1200" b="0" i="0" kern="1200" dirty="0">
                <a:solidFill>
                  <a:schemeClr val="tx1"/>
                </a:solidFill>
                <a:effectLst/>
                <a:latin typeface="+mn-lt"/>
                <a:ea typeface="+mn-ea"/>
                <a:cs typeface="+mn-cs"/>
              </a:rPr>
              <a:t> eye is slightly on your </a:t>
            </a:r>
            <a:r>
              <a:rPr lang="en-GB" sz="1200" b="0" i="1" kern="1200" dirty="0" err="1">
                <a:solidFill>
                  <a:schemeClr val="tx1"/>
                </a:solidFill>
                <a:effectLst/>
                <a:latin typeface="+mn-lt"/>
                <a:ea typeface="+mn-ea"/>
                <a:cs typeface="+mn-cs"/>
              </a:rPr>
              <a:t>right</a:t>
            </a:r>
            <a:r>
              <a:rPr lang="en-GB" sz="1200" b="0" i="0" kern="1200" dirty="0" err="1">
                <a:solidFill>
                  <a:schemeClr val="tx1"/>
                </a:solidFill>
                <a:effectLst/>
                <a:latin typeface="+mn-lt"/>
                <a:ea typeface="+mn-ea"/>
                <a:cs typeface="+mn-cs"/>
              </a:rPr>
              <a:t>and</a:t>
            </a:r>
            <a:r>
              <a:rPr lang="en-GB" sz="1200" b="0" i="0" kern="1200" dirty="0">
                <a:solidFill>
                  <a:schemeClr val="tx1"/>
                </a:solidFill>
                <a:effectLst/>
                <a:latin typeface="+mn-lt"/>
                <a:ea typeface="+mn-ea"/>
                <a:cs typeface="+mn-cs"/>
              </a:rPr>
              <a:t> your blind spot in your</a:t>
            </a:r>
            <a:r>
              <a:rPr lang="en-GB" sz="1200" b="0" i="1" kern="1200" dirty="0">
                <a:solidFill>
                  <a:schemeClr val="tx1"/>
                </a:solidFill>
                <a:effectLst/>
                <a:latin typeface="+mn-lt"/>
                <a:ea typeface="+mn-ea"/>
                <a:cs typeface="+mn-cs"/>
              </a:rPr>
              <a:t> left</a:t>
            </a:r>
            <a:r>
              <a:rPr lang="en-GB" sz="1200" b="0" i="0" kern="1200" dirty="0">
                <a:solidFill>
                  <a:schemeClr val="tx1"/>
                </a:solidFill>
                <a:effectLst/>
                <a:latin typeface="+mn-lt"/>
                <a:ea typeface="+mn-ea"/>
                <a:cs typeface="+mn-cs"/>
              </a:rPr>
              <a:t> eye is slightly on your</a:t>
            </a:r>
            <a:r>
              <a:rPr lang="en-GB" sz="1200" b="0" i="1" kern="1200" dirty="0">
                <a:solidFill>
                  <a:schemeClr val="tx1"/>
                </a:solidFill>
                <a:effectLst/>
                <a:latin typeface="+mn-lt"/>
                <a:ea typeface="+mn-ea"/>
                <a:cs typeface="+mn-cs"/>
              </a:rPr>
              <a:t> left</a:t>
            </a:r>
            <a:r>
              <a:rPr lang="en-GB" sz="1200" b="0" i="0" kern="1200" dirty="0">
                <a:solidFill>
                  <a:schemeClr val="tx1"/>
                </a:solidFill>
                <a:effectLst/>
                <a:latin typeface="+mn-lt"/>
                <a:ea typeface="+mn-ea"/>
                <a:cs typeface="+mn-cs"/>
              </a:rPr>
              <a:t>.</a:t>
            </a:r>
          </a:p>
          <a:p>
            <a:endParaRPr lang="et-EE" dirty="0"/>
          </a:p>
          <a:p>
            <a:endParaRPr lang="en-GB" dirty="0"/>
          </a:p>
        </p:txBody>
      </p:sp>
      <p:sp>
        <p:nvSpPr>
          <p:cNvPr id="4" name="Slide Number Placeholder 3"/>
          <p:cNvSpPr>
            <a:spLocks noGrp="1"/>
          </p:cNvSpPr>
          <p:nvPr>
            <p:ph type="sldNum" sz="quarter" idx="10"/>
          </p:nvPr>
        </p:nvSpPr>
        <p:spPr/>
        <p:txBody>
          <a:bodyPr/>
          <a:lstStyle/>
          <a:p>
            <a:fld id="{02F1A938-B05D-4E7F-952B-7F48772ECD4D}" type="slidenum">
              <a:rPr lang="en-US" smtClean="0"/>
              <a:t>11</a:t>
            </a:fld>
            <a:endParaRPr lang="en-US"/>
          </a:p>
        </p:txBody>
      </p:sp>
    </p:spTree>
    <p:extLst>
      <p:ext uri="{BB962C8B-B14F-4D97-AF65-F5344CB8AC3E}">
        <p14:creationId xmlns:p14="http://schemas.microsoft.com/office/powerpoint/2010/main" val="4069204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err="1"/>
              <a:t>Silmad</a:t>
            </a:r>
            <a:r>
              <a:rPr lang="fi-FI" dirty="0"/>
              <a:t> on </a:t>
            </a:r>
            <a:r>
              <a:rPr lang="fi-FI" dirty="0" err="1"/>
              <a:t>pidevas</a:t>
            </a:r>
            <a:r>
              <a:rPr lang="fi-FI" dirty="0"/>
              <a:t> </a:t>
            </a:r>
            <a:r>
              <a:rPr lang="fi-FI" dirty="0" err="1"/>
              <a:t>liikumises</a:t>
            </a:r>
            <a:r>
              <a:rPr lang="fi-FI" dirty="0"/>
              <a:t> (</a:t>
            </a:r>
            <a:r>
              <a:rPr lang="fi-FI" dirty="0" err="1"/>
              <a:t>mikrosakaadid</a:t>
            </a:r>
            <a:r>
              <a:rPr lang="fi-FI" dirty="0"/>
              <a:t> ja </a:t>
            </a:r>
            <a:r>
              <a:rPr lang="fi-FI" dirty="0" err="1"/>
              <a:t>triivivad</a:t>
            </a:r>
            <a:r>
              <a:rPr lang="fi-FI" dirty="0"/>
              <a:t> </a:t>
            </a:r>
            <a:r>
              <a:rPr lang="fi-FI" dirty="0" err="1"/>
              <a:t>silmaliigutused</a:t>
            </a:r>
            <a:r>
              <a:rPr lang="fi-FI" dirty="0"/>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13</a:t>
            </a:fld>
            <a:endParaRPr lang="en-GB"/>
          </a:p>
        </p:txBody>
      </p:sp>
    </p:spTree>
    <p:extLst>
      <p:ext uri="{BB962C8B-B14F-4D97-AF65-F5344CB8AC3E}">
        <p14:creationId xmlns:p14="http://schemas.microsoft.com/office/powerpoint/2010/main" val="120400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Tobii</a:t>
            </a:r>
            <a:r>
              <a:rPr lang="en-GB" dirty="0"/>
              <a:t> Eye Tracker 5 </a:t>
            </a:r>
          </a:p>
          <a:p>
            <a:r>
              <a:rPr lang="en-GB" dirty="0"/>
              <a:t>Operating distance: </a:t>
            </a:r>
            <a:r>
              <a:rPr lang="en-GB" dirty="0">
                <a:effectLst/>
              </a:rPr>
              <a:t>45-95cm / 18-37”</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15</a:t>
            </a:fld>
            <a:endParaRPr lang="en-GB"/>
          </a:p>
        </p:txBody>
      </p:sp>
    </p:spTree>
    <p:extLst>
      <p:ext uri="{BB962C8B-B14F-4D97-AF65-F5344CB8AC3E}">
        <p14:creationId xmlns:p14="http://schemas.microsoft.com/office/powerpoint/2010/main" val="2068851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https://en.wikipedia.org/wiki/Visual_angle</a:t>
            </a:r>
          </a:p>
        </p:txBody>
      </p:sp>
      <p:sp>
        <p:nvSpPr>
          <p:cNvPr id="4" name="Slide Number Placeholder 3"/>
          <p:cNvSpPr>
            <a:spLocks noGrp="1"/>
          </p:cNvSpPr>
          <p:nvPr>
            <p:ph type="sldNum" sz="quarter" idx="5"/>
          </p:nvPr>
        </p:nvSpPr>
        <p:spPr/>
        <p:txBody>
          <a:bodyPr/>
          <a:lstStyle/>
          <a:p>
            <a:fld id="{C70DBB40-07F4-41F1-A3FA-47B5165E7B3E}" type="slidenum">
              <a:rPr lang="en-GB" smtClean="0"/>
              <a:t>17</a:t>
            </a:fld>
            <a:endParaRPr lang="en-GB"/>
          </a:p>
        </p:txBody>
      </p:sp>
    </p:spTree>
    <p:extLst>
      <p:ext uri="{BB962C8B-B14F-4D97-AF65-F5344CB8AC3E}">
        <p14:creationId xmlns:p14="http://schemas.microsoft.com/office/powerpoint/2010/main" val="54558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CD2B-44AA-4FD2-B3E0-CACF63D7D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3A76D-0978-42BE-ACD5-9545FA35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023256-B861-40F5-B825-F38D05301A38}"/>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5" name="Footer Placeholder 4">
            <a:extLst>
              <a:ext uri="{FF2B5EF4-FFF2-40B4-BE49-F238E27FC236}">
                <a16:creationId xmlns:a16="http://schemas.microsoft.com/office/drawing/2014/main" id="{6E166560-D45A-4AA8-B5B6-6CBD5AF5D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C760A-4E28-4FED-8DEF-C560FC02554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7553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3DEE-B862-411C-AD65-049A146450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4DD341-CEDB-476D-AF45-79F92099E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8C6D6E-71F7-44BD-91EA-AB69D49D71D2}"/>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5" name="Footer Placeholder 4">
            <a:extLst>
              <a:ext uri="{FF2B5EF4-FFF2-40B4-BE49-F238E27FC236}">
                <a16:creationId xmlns:a16="http://schemas.microsoft.com/office/drawing/2014/main" id="{6DF2C501-F5C3-441A-B796-A0EF5C9307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0AA7BC-E979-45DF-944E-B92EA1424276}"/>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2756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507A0-5D6C-44D4-8F09-9B27C28A88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E79A68-0C9A-48B0-BF6C-F843AE545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8F18D6-6156-43BF-BBA7-328957E76A01}"/>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5" name="Footer Placeholder 4">
            <a:extLst>
              <a:ext uri="{FF2B5EF4-FFF2-40B4-BE49-F238E27FC236}">
                <a16:creationId xmlns:a16="http://schemas.microsoft.com/office/drawing/2014/main" id="{44936F31-5383-4D39-9E52-4E87AEF11E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348454-0F12-486C-954B-139DD575FE6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0755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0E58-7A51-45B4-A2A3-2CC2190DED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6BA-73FD-4D08-B72F-CBFD64187B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C6156F-9E4F-4917-9FA5-A000B6FBE4FE}"/>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5" name="Footer Placeholder 4">
            <a:extLst>
              <a:ext uri="{FF2B5EF4-FFF2-40B4-BE49-F238E27FC236}">
                <a16:creationId xmlns:a16="http://schemas.microsoft.com/office/drawing/2014/main" id="{0CDAC5DE-9BF1-4CAB-A117-F1AF79EC5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89CD8-913D-4606-9F53-CF4EC2B31865}"/>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8400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3F36-FB4D-42D3-9818-CC2998685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89C073-62F5-43C4-A21C-2DD0D5FAF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B016E-07B1-4207-A6DC-8F58B1643C39}"/>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5" name="Footer Placeholder 4">
            <a:extLst>
              <a:ext uri="{FF2B5EF4-FFF2-40B4-BE49-F238E27FC236}">
                <a16:creationId xmlns:a16="http://schemas.microsoft.com/office/drawing/2014/main" id="{37252FA3-1C65-4FA8-82DE-6A69DEB70D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3705DE-CEB3-47F3-8F6B-C4B743C11C4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260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396A-18D9-4BDA-B9DE-7493F40A86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E3D156-E60E-4338-9D29-915B2D9CD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358B1C-C09E-4B1A-B875-D5C790C9E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BA23D7-BD2B-4871-B58E-EEC68E4619DA}"/>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6" name="Footer Placeholder 5">
            <a:extLst>
              <a:ext uri="{FF2B5EF4-FFF2-40B4-BE49-F238E27FC236}">
                <a16:creationId xmlns:a16="http://schemas.microsoft.com/office/drawing/2014/main" id="{D86503A2-EA3D-46F2-BD70-CA82651AB8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540265-C110-4C29-B587-12B6EB792E68}"/>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15741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115B-2882-49C8-AE92-62E06A08D2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6603FF-654F-4273-9DCB-FC7DA865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02042-0D3A-45E1-BC74-71C6111A0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CE1E13-365E-45FA-9CF8-073DDD9D4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9A7AC7-0FD3-4C0D-B614-F495FFC2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63CD48-14A4-4708-A2B6-DF167E24750E}"/>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8" name="Footer Placeholder 7">
            <a:extLst>
              <a:ext uri="{FF2B5EF4-FFF2-40B4-BE49-F238E27FC236}">
                <a16:creationId xmlns:a16="http://schemas.microsoft.com/office/drawing/2014/main" id="{2B7F8D1A-3371-4FC8-8CFD-3DD2E86515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711468-4BAF-43A3-9F40-5EE99E6B396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367928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760A-7BB2-4F1F-AF1A-89C42D78B6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20F475-8A9B-467D-9498-1AEE51FE1A2E}"/>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4" name="Footer Placeholder 3">
            <a:extLst>
              <a:ext uri="{FF2B5EF4-FFF2-40B4-BE49-F238E27FC236}">
                <a16:creationId xmlns:a16="http://schemas.microsoft.com/office/drawing/2014/main" id="{30792EFB-BB6F-403E-99F1-5A6685BC44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BD2728-E124-4374-8FA8-FF37A8EE69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159993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AA948B-2C3B-4BDA-8C3E-396937BE192E}"/>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3" name="Footer Placeholder 2">
            <a:extLst>
              <a:ext uri="{FF2B5EF4-FFF2-40B4-BE49-F238E27FC236}">
                <a16:creationId xmlns:a16="http://schemas.microsoft.com/office/drawing/2014/main" id="{D4330EE6-26E1-43AE-8E6C-4B077ED32D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398C71-67B9-4D49-9608-FAD9CB4732C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936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F09E-3970-45E4-9599-405A00AA8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B92F24-B5E6-42C0-A969-E1EA097CE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A553E4-50D5-4945-A9E3-8ED3C6808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266CA-30D1-48E1-AB1D-1A20309E015B}"/>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6" name="Footer Placeholder 5">
            <a:extLst>
              <a:ext uri="{FF2B5EF4-FFF2-40B4-BE49-F238E27FC236}">
                <a16:creationId xmlns:a16="http://schemas.microsoft.com/office/drawing/2014/main" id="{187351BD-4E03-4796-81F9-6F9EB2E705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F34DF0-8D01-437D-96AB-BC6DA59E6901}"/>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4323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014E-B97D-4EDA-BCAE-E5FB3DA4C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66C2F-01A1-4090-B180-84830062E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E33C66-D1A6-4171-BDEE-76C451675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45B04-D22D-466F-81DB-33970EACC30E}"/>
              </a:ext>
            </a:extLst>
          </p:cNvPr>
          <p:cNvSpPr>
            <a:spLocks noGrp="1"/>
          </p:cNvSpPr>
          <p:nvPr>
            <p:ph type="dt" sz="half" idx="10"/>
          </p:nvPr>
        </p:nvSpPr>
        <p:spPr/>
        <p:txBody>
          <a:bodyPr/>
          <a:lstStyle/>
          <a:p>
            <a:fld id="{526E4D3F-2AE9-4C45-947B-4504C2873CC7}" type="datetimeFigureOut">
              <a:rPr lang="en-GB" smtClean="0"/>
              <a:t>08/03/2021</a:t>
            </a:fld>
            <a:endParaRPr lang="en-GB"/>
          </a:p>
        </p:txBody>
      </p:sp>
      <p:sp>
        <p:nvSpPr>
          <p:cNvPr id="6" name="Footer Placeholder 5">
            <a:extLst>
              <a:ext uri="{FF2B5EF4-FFF2-40B4-BE49-F238E27FC236}">
                <a16:creationId xmlns:a16="http://schemas.microsoft.com/office/drawing/2014/main" id="{9CE030D3-7982-4275-815C-37CBD6539C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3717F5-A5B3-43D3-AAE7-7FDF86170D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29987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920FF-D3C5-40F3-B058-FA7E13C4F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C665D4-B18A-4101-A46C-0A62B3715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AD467E-8BA9-491B-A228-441BC38431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4D3F-2AE9-4C45-947B-4504C2873CC7}" type="datetimeFigureOut">
              <a:rPr lang="en-GB" smtClean="0"/>
              <a:t>08/03/2021</a:t>
            </a:fld>
            <a:endParaRPr lang="en-GB"/>
          </a:p>
        </p:txBody>
      </p:sp>
      <p:sp>
        <p:nvSpPr>
          <p:cNvPr id="5" name="Footer Placeholder 4">
            <a:extLst>
              <a:ext uri="{FF2B5EF4-FFF2-40B4-BE49-F238E27FC236}">
                <a16:creationId xmlns:a16="http://schemas.microsoft.com/office/drawing/2014/main" id="{64977507-A806-4021-9EBB-B643612E4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75B15EB-057E-4D55-8A76-168A0D2C7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755BE-64F5-4C10-95FD-C7871F7818DD}" type="slidenum">
              <a:rPr lang="en-GB" smtClean="0"/>
              <a:t>‹#›</a:t>
            </a:fld>
            <a:endParaRPr lang="en-GB"/>
          </a:p>
        </p:txBody>
      </p:sp>
    </p:spTree>
    <p:extLst>
      <p:ext uri="{BB962C8B-B14F-4D97-AF65-F5344CB8AC3E}">
        <p14:creationId xmlns:p14="http://schemas.microsoft.com/office/powerpoint/2010/main" val="242363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google.com/spreadsheets/d/1qF2Gr5yv1AwfFSqcDOYhy0HosX9ZNkZXfwek-jdFSoY/edit#gid=0"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google.com/spreadsheets/d/1qF2Gr5yv1AwfFSqcDOYhy0HosX9ZNkZXfwek-jdFSoY/edit#gid=0"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www.tedmontgomery.com/the_eye/reflex.html" TargetMode="Externa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hyperlink" Target="https://dibs.duke.edu/scholars/leonard-white" TargetMode="External"/><Relationship Id="rId4" Type="http://schemas.openxmlformats.org/officeDocument/2006/relationships/hyperlink" Target="https://www.coursera.org/learn/medical-neuroscienc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eb.mit.edu/bcs/schillerlab/publications/PNAS%20Profile%20of%20Peter%20Schiller.pdf" TargetMode="External"/><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www.youtube.com/watch?v=ezBuTFbF5Gs" TargetMode="External"/><Relationship Id="rId4" Type="http://schemas.openxmlformats.org/officeDocument/2006/relationships/hyperlink" Target="https://ocw.mit.edu/courses/brain-and-cognitive-sciences/9-04-sensory-systems-fall-2013/syllabu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www.youtube.com/watch?v=RHOyZFMI4l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brainpeek.braingineers.com/signup"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hyperlink" Target="https://www.millisecond.com/download/library/prisonerdilemma/"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4.gif"/><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youtube.com/watch?v=EjbA_ZJGZ7c"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jeopardylabs.com/play/silmaliigutused"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rive.google.com/file/d/1THNz5FT6QzmWNAIhCpzTQi1meZVDMZsh/view"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latin typeface="Arial" panose="020B0604020202020204" pitchFamily="34" charset="0"/>
                <a:cs typeface="Arial" panose="020B0604020202020204" pitchFamily="34" charset="0"/>
              </a:rPr>
              <a:t>Sissejuhatus psühhofüsioloogia rakendustesse</a:t>
            </a:r>
            <a:endParaRPr lang="en-GB" sz="3200" dirty="0">
              <a:solidFill>
                <a:srgbClr val="363636"/>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Arial" panose="020B0604020202020204" pitchFamily="34" charset="0"/>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481298" y="3249357"/>
            <a:ext cx="5727850" cy="830997"/>
          </a:xfrm>
          <a:prstGeom prst="rect">
            <a:avLst/>
          </a:prstGeom>
          <a:noFill/>
        </p:spPr>
        <p:txBody>
          <a:bodyPr wrap="none" rtlCol="0">
            <a:spAutoFit/>
          </a:bodyPr>
          <a:lstStyle/>
          <a:p>
            <a:r>
              <a:rPr lang="et-EE" sz="4800" dirty="0">
                <a:latin typeface="Arial" panose="020B0604020202020204" pitchFamily="34" charset="0"/>
                <a:cs typeface="Arial" panose="020B0604020202020204" pitchFamily="34" charset="0"/>
              </a:rPr>
              <a:t>SILMALIIGUTUSED</a:t>
            </a:r>
            <a:endParaRPr lang="en-GB" sz="4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60D281-FA0F-4D6A-9C19-BC4EBBDD8272}"/>
              </a:ext>
            </a:extLst>
          </p:cNvPr>
          <p:cNvPicPr>
            <a:picLocks noChangeAspect="1"/>
          </p:cNvPicPr>
          <p:nvPr/>
        </p:nvPicPr>
        <p:blipFill>
          <a:blip r:embed="rId4"/>
          <a:stretch>
            <a:fillRect/>
          </a:stretch>
        </p:blipFill>
        <p:spPr>
          <a:xfrm>
            <a:off x="6410007" y="1087683"/>
            <a:ext cx="4852230" cy="3338267"/>
          </a:xfrm>
          <a:prstGeom prst="rect">
            <a:avLst/>
          </a:prstGeom>
        </p:spPr>
      </p:pic>
    </p:spTree>
    <p:extLst>
      <p:ext uri="{BB962C8B-B14F-4D97-AF65-F5344CB8AC3E}">
        <p14:creationId xmlns:p14="http://schemas.microsoft.com/office/powerpoint/2010/main" val="134716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D05BD5-FC46-4E52-ABBA-62C7164673DA}"/>
              </a:ext>
            </a:extLst>
          </p:cNvPr>
          <p:cNvSpPr txBox="1"/>
          <p:nvPr/>
        </p:nvSpPr>
        <p:spPr>
          <a:xfrm>
            <a:off x="1487526" y="1038225"/>
            <a:ext cx="9216947" cy="1200329"/>
          </a:xfrm>
          <a:prstGeom prst="rect">
            <a:avLst/>
          </a:prstGeom>
          <a:noFill/>
        </p:spPr>
        <p:txBody>
          <a:bodyPr wrap="none" rtlCol="0">
            <a:spAutoFit/>
          </a:bodyPr>
          <a:lstStyle/>
          <a:p>
            <a:r>
              <a:rPr lang="et-EE" sz="2400" dirty="0"/>
              <a:t>Reetina ehk võrkkesta verega varustamine toimub reetina ees ja seega </a:t>
            </a:r>
          </a:p>
          <a:p>
            <a:r>
              <a:rPr lang="et-EE" sz="2400" dirty="0"/>
              <a:t>peaks reetinale tekkima veresoonte varjud. Miks me neid varje siis ikkagi</a:t>
            </a:r>
          </a:p>
          <a:p>
            <a:r>
              <a:rPr lang="et-EE" sz="2400" dirty="0"/>
              <a:t>ei näe?</a:t>
            </a:r>
            <a:endParaRPr lang="en-GB" sz="2400" dirty="0"/>
          </a:p>
        </p:txBody>
      </p:sp>
      <p:grpSp>
        <p:nvGrpSpPr>
          <p:cNvPr id="21" name="Group 20">
            <a:extLst>
              <a:ext uri="{FF2B5EF4-FFF2-40B4-BE49-F238E27FC236}">
                <a16:creationId xmlns:a16="http://schemas.microsoft.com/office/drawing/2014/main" id="{3070468E-B239-4B3D-802B-40F34C321A25}"/>
              </a:ext>
            </a:extLst>
          </p:cNvPr>
          <p:cNvGrpSpPr/>
          <p:nvPr/>
        </p:nvGrpSpPr>
        <p:grpSpPr>
          <a:xfrm>
            <a:off x="666574" y="2429054"/>
            <a:ext cx="9855818" cy="3759200"/>
            <a:chOff x="666574" y="2429054"/>
            <a:chExt cx="9855818" cy="3759200"/>
          </a:xfrm>
        </p:grpSpPr>
        <p:pic>
          <p:nvPicPr>
            <p:cNvPr id="14344" name="Picture 8" descr="Eye Institute of South Jersey | What Causes Retinal Tears and Detachments?  - EISJ">
              <a:extLst>
                <a:ext uri="{FF2B5EF4-FFF2-40B4-BE49-F238E27FC236}">
                  <a16:creationId xmlns:a16="http://schemas.microsoft.com/office/drawing/2014/main" id="{98917990-B5C1-4851-A41D-029171213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429054"/>
              <a:ext cx="5638800" cy="3759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FE4D4875-50CF-48B8-97B1-599404E445D3}"/>
                </a:ext>
              </a:extLst>
            </p:cNvPr>
            <p:cNvCxnSpPr/>
            <p:nvPr/>
          </p:nvCxnSpPr>
          <p:spPr>
            <a:xfrm flipH="1" flipV="1">
              <a:off x="7200900" y="4105275"/>
              <a:ext cx="2152650" cy="11430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52EA0B-8BF0-4532-B3DF-57C3FB975802}"/>
                </a:ext>
              </a:extLst>
            </p:cNvPr>
            <p:cNvSpPr txBox="1"/>
            <p:nvPr/>
          </p:nvSpPr>
          <p:spPr>
            <a:xfrm>
              <a:off x="9439275" y="5311517"/>
              <a:ext cx="1083117" cy="369332"/>
            </a:xfrm>
            <a:prstGeom prst="rect">
              <a:avLst/>
            </a:prstGeom>
            <a:noFill/>
          </p:spPr>
          <p:txBody>
            <a:bodyPr wrap="none" rtlCol="0">
              <a:spAutoFit/>
            </a:bodyPr>
            <a:lstStyle/>
            <a:p>
              <a:r>
                <a:rPr lang="et-EE" dirty="0"/>
                <a:t>Pimetähn</a:t>
              </a:r>
              <a:endParaRPr lang="en-GB" dirty="0"/>
            </a:p>
          </p:txBody>
        </p:sp>
        <p:cxnSp>
          <p:nvCxnSpPr>
            <p:cNvPr id="13" name="Straight Arrow Connector 12">
              <a:extLst>
                <a:ext uri="{FF2B5EF4-FFF2-40B4-BE49-F238E27FC236}">
                  <a16:creationId xmlns:a16="http://schemas.microsoft.com/office/drawing/2014/main" id="{32041839-F527-4F05-AB28-A0042770B602}"/>
                </a:ext>
              </a:extLst>
            </p:cNvPr>
            <p:cNvCxnSpPr>
              <a:cxnSpLocks/>
            </p:cNvCxnSpPr>
            <p:nvPr/>
          </p:nvCxnSpPr>
          <p:spPr>
            <a:xfrm flipV="1">
              <a:off x="1971675" y="5019676"/>
              <a:ext cx="2428875" cy="80009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53D055-3A02-4A40-8ECC-17549029E701}"/>
                </a:ext>
              </a:extLst>
            </p:cNvPr>
            <p:cNvSpPr txBox="1"/>
            <p:nvPr/>
          </p:nvSpPr>
          <p:spPr>
            <a:xfrm>
              <a:off x="666574" y="5444441"/>
              <a:ext cx="1305101" cy="369332"/>
            </a:xfrm>
            <a:prstGeom prst="rect">
              <a:avLst/>
            </a:prstGeom>
            <a:noFill/>
          </p:spPr>
          <p:txBody>
            <a:bodyPr wrap="none" rtlCol="0">
              <a:spAutoFit/>
            </a:bodyPr>
            <a:lstStyle/>
            <a:p>
              <a:r>
                <a:rPr lang="et-EE" dirty="0"/>
                <a:t>Veresooned</a:t>
              </a:r>
              <a:endParaRPr lang="en-GB" dirty="0"/>
            </a:p>
          </p:txBody>
        </p:sp>
        <p:cxnSp>
          <p:nvCxnSpPr>
            <p:cNvPr id="18" name="Straight Arrow Connector 17">
              <a:extLst>
                <a:ext uri="{FF2B5EF4-FFF2-40B4-BE49-F238E27FC236}">
                  <a16:creationId xmlns:a16="http://schemas.microsoft.com/office/drawing/2014/main" id="{6BF9C3AE-E335-43A8-B683-BE8B88FB5578}"/>
                </a:ext>
              </a:extLst>
            </p:cNvPr>
            <p:cNvCxnSpPr/>
            <p:nvPr/>
          </p:nvCxnSpPr>
          <p:spPr>
            <a:xfrm>
              <a:off x="1971675" y="3533775"/>
              <a:ext cx="3819525" cy="6667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CEEEB8-6EF2-4350-AF71-E6E7494FC614}"/>
                </a:ext>
              </a:extLst>
            </p:cNvPr>
            <p:cNvSpPr txBox="1"/>
            <p:nvPr/>
          </p:nvSpPr>
          <p:spPr>
            <a:xfrm>
              <a:off x="890160" y="3482470"/>
              <a:ext cx="857927" cy="369332"/>
            </a:xfrm>
            <a:prstGeom prst="rect">
              <a:avLst/>
            </a:prstGeom>
            <a:noFill/>
          </p:spPr>
          <p:txBody>
            <a:bodyPr wrap="none" rtlCol="0">
              <a:spAutoFit/>
            </a:bodyPr>
            <a:lstStyle/>
            <a:p>
              <a:r>
                <a:rPr lang="et-EE" dirty="0" err="1"/>
                <a:t>Foovea</a:t>
              </a:r>
              <a:endParaRPr lang="en-GB" dirty="0"/>
            </a:p>
          </p:txBody>
        </p:sp>
      </p:grpSp>
      <p:cxnSp>
        <p:nvCxnSpPr>
          <p:cNvPr id="11" name="Straight Connector 10">
            <a:extLst>
              <a:ext uri="{FF2B5EF4-FFF2-40B4-BE49-F238E27FC236}">
                <a16:creationId xmlns:a16="http://schemas.microsoft.com/office/drawing/2014/main" id="{DA4468B7-824F-4005-80AF-8C5A22BB2B99}"/>
              </a:ext>
            </a:extLst>
          </p:cNvPr>
          <p:cNvCxnSpPr/>
          <p:nvPr/>
        </p:nvCxnSpPr>
        <p:spPr>
          <a:xfrm>
            <a:off x="89210" y="53470"/>
            <a:ext cx="0" cy="6858000"/>
          </a:xfrm>
          <a:prstGeom prst="line">
            <a:avLst/>
          </a:prstGeom>
          <a:ln w="247650">
            <a:solidFill>
              <a:srgbClr val="00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796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D1C031-E0B6-42E9-92A7-CD7F44251C59}"/>
              </a:ext>
            </a:extLst>
          </p:cNvPr>
          <p:cNvSpPr txBox="1"/>
          <p:nvPr/>
        </p:nvSpPr>
        <p:spPr>
          <a:xfrm>
            <a:off x="7605132" y="1897052"/>
            <a:ext cx="4363844" cy="3416320"/>
          </a:xfrm>
          <a:prstGeom prst="rect">
            <a:avLst/>
          </a:prstGeom>
          <a:noFill/>
        </p:spPr>
        <p:txBody>
          <a:bodyPr wrap="square" rtlCol="0">
            <a:spAutoFit/>
          </a:bodyPr>
          <a:lstStyle/>
          <a:p>
            <a:pPr algn="ctr" fontAlgn="base"/>
            <a:r>
              <a:rPr lang="et-EE" sz="2400" dirty="0">
                <a:latin typeface="+mj-lt"/>
              </a:rPr>
              <a:t>Kata vasak silm käega ja vaata teise silmaga joonisel paiknevat ristikest. Liigu aeglaselt ekraanile lähemale. Umbes 25 – 35 cm kaugusel peaksid nägema, et must ring haihtub. Selle koha peal asubki pimetähn ehk võrkkesta piirkond, kus puuduvad valgustundlikud rakud.</a:t>
            </a:r>
            <a:endParaRPr lang="en-US" sz="2400" dirty="0">
              <a:latin typeface="+mj-lt"/>
            </a:endParaRPr>
          </a:p>
        </p:txBody>
      </p:sp>
      <p:grpSp>
        <p:nvGrpSpPr>
          <p:cNvPr id="23" name="Group 22">
            <a:extLst>
              <a:ext uri="{FF2B5EF4-FFF2-40B4-BE49-F238E27FC236}">
                <a16:creationId xmlns:a16="http://schemas.microsoft.com/office/drawing/2014/main" id="{EF6BC853-B2BC-4B99-ACA5-3793B79F512E}"/>
              </a:ext>
            </a:extLst>
          </p:cNvPr>
          <p:cNvGrpSpPr/>
          <p:nvPr/>
        </p:nvGrpSpPr>
        <p:grpSpPr>
          <a:xfrm>
            <a:off x="1083881" y="1269961"/>
            <a:ext cx="6340620" cy="4648200"/>
            <a:chOff x="2743201" y="304799"/>
            <a:chExt cx="6340620" cy="4648200"/>
          </a:xfrm>
        </p:grpSpPr>
        <p:grpSp>
          <p:nvGrpSpPr>
            <p:cNvPr id="22" name="Group 21">
              <a:extLst>
                <a:ext uri="{FF2B5EF4-FFF2-40B4-BE49-F238E27FC236}">
                  <a16:creationId xmlns:a16="http://schemas.microsoft.com/office/drawing/2014/main" id="{5025A077-6174-43D4-A242-378FC1963D7B}"/>
                </a:ext>
              </a:extLst>
            </p:cNvPr>
            <p:cNvGrpSpPr/>
            <p:nvPr/>
          </p:nvGrpSpPr>
          <p:grpSpPr>
            <a:xfrm>
              <a:off x="6095999" y="304799"/>
              <a:ext cx="2987822" cy="4648200"/>
              <a:chOff x="9363075" y="304800"/>
              <a:chExt cx="2987822" cy="4648200"/>
            </a:xfrm>
          </p:grpSpPr>
          <p:sp>
            <p:nvSpPr>
              <p:cNvPr id="6" name="Rectangle 5">
                <a:extLst>
                  <a:ext uri="{FF2B5EF4-FFF2-40B4-BE49-F238E27FC236}">
                    <a16:creationId xmlns:a16="http://schemas.microsoft.com/office/drawing/2014/main" id="{EF31EB58-AA26-47EF-BBC8-D0F706108143}"/>
                  </a:ext>
                </a:extLst>
              </p:cNvPr>
              <p:cNvSpPr/>
              <p:nvPr/>
            </p:nvSpPr>
            <p:spPr>
              <a:xfrm>
                <a:off x="9363075" y="304800"/>
                <a:ext cx="2987822" cy="46482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E601F1F-552C-4ADE-9F0B-475439782F0B}"/>
                  </a:ext>
                </a:extLst>
              </p:cNvPr>
              <p:cNvSpPr/>
              <p:nvPr/>
            </p:nvSpPr>
            <p:spPr>
              <a:xfrm>
                <a:off x="10680773" y="2452687"/>
                <a:ext cx="352425" cy="3524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67399006-9653-49B7-925D-71BBFE3B7B36}"/>
                </a:ext>
              </a:extLst>
            </p:cNvPr>
            <p:cNvGrpSpPr/>
            <p:nvPr/>
          </p:nvGrpSpPr>
          <p:grpSpPr>
            <a:xfrm>
              <a:off x="2743201" y="304799"/>
              <a:ext cx="3352799" cy="4648200"/>
              <a:chOff x="2743201" y="304799"/>
              <a:chExt cx="3352799" cy="4648200"/>
            </a:xfrm>
          </p:grpSpPr>
          <p:sp>
            <p:nvSpPr>
              <p:cNvPr id="2" name="Rectangle 1">
                <a:extLst>
                  <a:ext uri="{FF2B5EF4-FFF2-40B4-BE49-F238E27FC236}">
                    <a16:creationId xmlns:a16="http://schemas.microsoft.com/office/drawing/2014/main" id="{12DC424A-0E5F-43F9-846A-6B7D71AFDFF0}"/>
                  </a:ext>
                </a:extLst>
              </p:cNvPr>
              <p:cNvSpPr/>
              <p:nvPr/>
            </p:nvSpPr>
            <p:spPr>
              <a:xfrm>
                <a:off x="2743201" y="304799"/>
                <a:ext cx="3352799" cy="4648200"/>
              </a:xfrm>
              <a:prstGeom prst="rect">
                <a:avLst/>
              </a:prstGeom>
              <a:solidFill>
                <a:srgbClr val="008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BECB1E0A-4373-4518-93CF-B418F4465173}"/>
                  </a:ext>
                </a:extLst>
              </p:cNvPr>
              <p:cNvCxnSpPr>
                <a:cxnSpLocks/>
              </p:cNvCxnSpPr>
              <p:nvPr/>
            </p:nvCxnSpPr>
            <p:spPr>
              <a:xfrm>
                <a:off x="4424360" y="2483643"/>
                <a:ext cx="0" cy="290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0B30789-6701-4830-9F10-EB492931FD72}"/>
                  </a:ext>
                </a:extLst>
              </p:cNvPr>
              <p:cNvCxnSpPr>
                <a:cxnSpLocks/>
              </p:cNvCxnSpPr>
              <p:nvPr/>
            </p:nvCxnSpPr>
            <p:spPr>
              <a:xfrm flipH="1">
                <a:off x="4262439" y="2628898"/>
                <a:ext cx="31432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1" name="Straight Connector 10">
            <a:extLst>
              <a:ext uri="{FF2B5EF4-FFF2-40B4-BE49-F238E27FC236}">
                <a16:creationId xmlns:a16="http://schemas.microsoft.com/office/drawing/2014/main" id="{513C4E06-BF39-4CE0-A818-6F8725B5C98F}"/>
              </a:ext>
            </a:extLst>
          </p:cNvPr>
          <p:cNvCxnSpPr/>
          <p:nvPr/>
        </p:nvCxnSpPr>
        <p:spPr>
          <a:xfrm>
            <a:off x="122663" y="0"/>
            <a:ext cx="0" cy="6858000"/>
          </a:xfrm>
          <a:prstGeom prst="line">
            <a:avLst/>
          </a:prstGeom>
          <a:ln w="247650">
            <a:solidFill>
              <a:srgbClr val="0088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656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092-7A47-42CB-93F0-B9332BDB6E0E}"/>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Eelmises loengus</a:t>
            </a:r>
            <a:endParaRPr lang="en-GB" altLang="en-US" sz="5400" dirty="0"/>
          </a:p>
        </p:txBody>
      </p:sp>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Tree>
    <p:extLst>
      <p:ext uri="{BB962C8B-B14F-4D97-AF65-F5344CB8AC3E}">
        <p14:creationId xmlns:p14="http://schemas.microsoft.com/office/powerpoint/2010/main" val="289453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182029" y="369000"/>
            <a:ext cx="6120000" cy="6120000"/>
            <a:chOff x="1981200" y="133349"/>
            <a:chExt cx="5124450" cy="5124451"/>
          </a:xfrm>
        </p:grpSpPr>
        <p:pic>
          <p:nvPicPr>
            <p:cNvPr id="5122" name="Picture 2" descr="Image result for visual illusion white and black d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3349"/>
              <a:ext cx="5124450" cy="51244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4543425" y="2662817"/>
              <a:ext cx="45719" cy="4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145281" y="3057524"/>
              <a:ext cx="45719" cy="47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7549376" y="1800151"/>
            <a:ext cx="4337824" cy="2923877"/>
          </a:xfrm>
          <a:prstGeom prst="rect">
            <a:avLst/>
          </a:prstGeom>
          <a:noFill/>
        </p:spPr>
        <p:txBody>
          <a:bodyPr wrap="square" rtlCol="0">
            <a:spAutoFit/>
          </a:bodyPr>
          <a:lstStyle/>
          <a:p>
            <a:r>
              <a:rPr lang="et-EE" sz="2400" dirty="0">
                <a:latin typeface="+mj-lt"/>
              </a:rPr>
              <a:t>Esmalt jälgi hoolikalt musta täppi (~30s). Seejärel liigu pilguga kiiresti valgele täpile. Proovi taas hoida silmi  nii staatiliselt kui võimalik. Vibreeriv </a:t>
            </a:r>
            <a:r>
              <a:rPr lang="et-EE" sz="2400" dirty="0" err="1">
                <a:latin typeface="+mj-lt"/>
              </a:rPr>
              <a:t>järelkujun</a:t>
            </a:r>
            <a:r>
              <a:rPr lang="et-EE" sz="2400" dirty="0">
                <a:latin typeface="+mj-lt"/>
              </a:rPr>
              <a:t>, mida näed ongi sinu silmade liikumine (</a:t>
            </a:r>
            <a:r>
              <a:rPr lang="et-EE" sz="2400" dirty="0" err="1">
                <a:latin typeface="+mj-lt"/>
              </a:rPr>
              <a:t>Sekuler</a:t>
            </a:r>
            <a:r>
              <a:rPr lang="et-EE" sz="2400" dirty="0">
                <a:latin typeface="+mj-lt"/>
              </a:rPr>
              <a:t>, &amp; </a:t>
            </a:r>
            <a:r>
              <a:rPr lang="et-EE" sz="2400" dirty="0" err="1">
                <a:latin typeface="+mj-lt"/>
              </a:rPr>
              <a:t>Blake</a:t>
            </a:r>
            <a:r>
              <a:rPr lang="et-EE" sz="2400" dirty="0">
                <a:latin typeface="+mj-lt"/>
              </a:rPr>
              <a:t>, 1990). </a:t>
            </a:r>
          </a:p>
          <a:p>
            <a:endParaRPr lang="en-US" sz="1600" dirty="0">
              <a:latin typeface="AdvTTdeec4450"/>
            </a:endParaRPr>
          </a:p>
        </p:txBody>
      </p:sp>
      <p:cxnSp>
        <p:nvCxnSpPr>
          <p:cNvPr id="10" name="Straight Connector 9">
            <a:extLst>
              <a:ext uri="{FF2B5EF4-FFF2-40B4-BE49-F238E27FC236}">
                <a16:creationId xmlns:a16="http://schemas.microsoft.com/office/drawing/2014/main" id="{28D37CC1-95D5-443F-9E1C-40CCE6C111A7}"/>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132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64601" y="431879"/>
            <a:ext cx="1498729" cy="1586492"/>
            <a:chOff x="1981200" y="133349"/>
            <a:chExt cx="5124450" cy="5124451"/>
          </a:xfrm>
        </p:grpSpPr>
        <p:pic>
          <p:nvPicPr>
            <p:cNvPr id="5122" name="Picture 2" descr="Image result for visual illusion white and black d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3349"/>
              <a:ext cx="5124450" cy="51244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4543425" y="2662817"/>
              <a:ext cx="45719" cy="4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4145281" y="3057524"/>
              <a:ext cx="45719" cy="47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2636683" y="2364074"/>
            <a:ext cx="7654614" cy="2677656"/>
          </a:xfrm>
          <a:prstGeom prst="rect">
            <a:avLst/>
          </a:prstGeom>
          <a:noFill/>
        </p:spPr>
        <p:txBody>
          <a:bodyPr wrap="square" rtlCol="0">
            <a:spAutoFit/>
          </a:bodyPr>
          <a:lstStyle/>
          <a:p>
            <a:r>
              <a:rPr lang="et-EE" sz="2800" dirty="0">
                <a:latin typeface="+mj-lt"/>
              </a:rPr>
              <a:t>Demonstratsiooni idee seisneb selles, et mustri jälgimine väsitab reetina rakke. Pärast pilgu mustrilt eemale viimist läheb natuke aega, enne kui rakud saavutavad oma esialgse oleku. </a:t>
            </a:r>
            <a:r>
              <a:rPr lang="et-EE" sz="2800" b="1" dirty="0">
                <a:latin typeface="+mj-lt"/>
              </a:rPr>
              <a:t>Väsinud silmarakud silma tagapõhjas liikuda ei saa ja seega saab nähtava </a:t>
            </a:r>
            <a:r>
              <a:rPr lang="et-EE" sz="2800" b="1" dirty="0" err="1">
                <a:latin typeface="+mj-lt"/>
              </a:rPr>
              <a:t>järelefekti</a:t>
            </a:r>
            <a:r>
              <a:rPr lang="et-EE" sz="2800" b="1" dirty="0">
                <a:latin typeface="+mj-lt"/>
              </a:rPr>
              <a:t> asukoht sõltuda ainult silmade liikumisest. </a:t>
            </a:r>
            <a:endParaRPr lang="en-GB" sz="2800" b="1" dirty="0">
              <a:latin typeface="+mj-lt"/>
            </a:endParaRPr>
          </a:p>
        </p:txBody>
      </p:sp>
      <p:cxnSp>
        <p:nvCxnSpPr>
          <p:cNvPr id="8" name="Straight Connector 7">
            <a:extLst>
              <a:ext uri="{FF2B5EF4-FFF2-40B4-BE49-F238E27FC236}">
                <a16:creationId xmlns:a16="http://schemas.microsoft.com/office/drawing/2014/main" id="{45F63B99-DFE4-4839-84B9-A6B9E4B29531}"/>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29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docs\Pupil\pilt\Accracy_X2-60.png"/>
          <p:cNvPicPr>
            <a:picLocks noChangeAspect="1" noChangeArrowheads="1"/>
          </p:cNvPicPr>
          <p:nvPr/>
        </p:nvPicPr>
        <p:blipFill rotWithShape="1">
          <a:blip r:embed="rId3">
            <a:extLst>
              <a:ext uri="{28A0092B-C50C-407E-A947-70E740481C1C}">
                <a14:useLocalDpi xmlns:a14="http://schemas.microsoft.com/office/drawing/2010/main" val="0"/>
              </a:ext>
            </a:extLst>
          </a:blip>
          <a:srcRect t="52138"/>
          <a:stretch/>
        </p:blipFill>
        <p:spPr bwMode="auto">
          <a:xfrm>
            <a:off x="1314450" y="2518484"/>
            <a:ext cx="9536783" cy="38941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N:\docs\Pupil\pilt\Precision_X2-60.png">
            <a:extLst>
              <a:ext uri="{FF2B5EF4-FFF2-40B4-BE49-F238E27FC236}">
                <a16:creationId xmlns:a16="http://schemas.microsoft.com/office/drawing/2014/main" id="{9B46665D-0081-44D6-9FBE-818108FEF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084" y="657226"/>
            <a:ext cx="9626149" cy="18569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C72FAA9-5249-430F-AC5F-2D729D7D16B6}"/>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0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9" name="Group 1028">
            <a:extLst>
              <a:ext uri="{FF2B5EF4-FFF2-40B4-BE49-F238E27FC236}">
                <a16:creationId xmlns:a16="http://schemas.microsoft.com/office/drawing/2014/main" id="{347E4694-7119-4F04-AA0F-599B8CD04FCD}"/>
              </a:ext>
            </a:extLst>
          </p:cNvPr>
          <p:cNvGrpSpPr/>
          <p:nvPr/>
        </p:nvGrpSpPr>
        <p:grpSpPr>
          <a:xfrm>
            <a:off x="2119600" y="933450"/>
            <a:ext cx="6538625" cy="5522700"/>
            <a:chOff x="2624425" y="676275"/>
            <a:chExt cx="6538625" cy="5522700"/>
          </a:xfrm>
        </p:grpSpPr>
        <p:sp>
          <p:nvSpPr>
            <p:cNvPr id="1027" name="TextBox 1026">
              <a:extLst>
                <a:ext uri="{FF2B5EF4-FFF2-40B4-BE49-F238E27FC236}">
                  <a16:creationId xmlns:a16="http://schemas.microsoft.com/office/drawing/2014/main" id="{4F56999C-9DFA-4696-80ED-453A594E446D}"/>
                </a:ext>
              </a:extLst>
            </p:cNvPr>
            <p:cNvSpPr txBox="1"/>
            <p:nvPr/>
          </p:nvSpPr>
          <p:spPr>
            <a:xfrm>
              <a:off x="5062569" y="5737310"/>
              <a:ext cx="2269083" cy="461665"/>
            </a:xfrm>
            <a:prstGeom prst="rect">
              <a:avLst/>
            </a:prstGeom>
            <a:noFill/>
          </p:spPr>
          <p:txBody>
            <a:bodyPr wrap="none" rtlCol="0">
              <a:spAutoFit/>
            </a:bodyPr>
            <a:lstStyle/>
            <a:p>
              <a:r>
                <a:rPr lang="en-GB" sz="2400" b="1" dirty="0" err="1">
                  <a:latin typeface="+mj-lt"/>
                </a:rPr>
                <a:t>Valiidsus</a:t>
              </a:r>
              <a:r>
                <a:rPr lang="en-GB" sz="2400" b="1" dirty="0">
                  <a:latin typeface="+mj-lt"/>
                </a:rPr>
                <a:t> (t</a:t>
              </a:r>
              <a:r>
                <a:rPr lang="et-EE" sz="2400" b="1" dirty="0">
                  <a:latin typeface="+mj-lt"/>
                </a:rPr>
                <a:t>õ</a:t>
              </a:r>
              <a:r>
                <a:rPr lang="en-GB" sz="2400" b="1" dirty="0" err="1">
                  <a:latin typeface="+mj-lt"/>
                </a:rPr>
                <a:t>esus</a:t>
              </a:r>
              <a:r>
                <a:rPr lang="en-GB" sz="2400" b="1" dirty="0">
                  <a:latin typeface="+mj-lt"/>
                </a:rPr>
                <a:t>)</a:t>
              </a:r>
            </a:p>
          </p:txBody>
        </p:sp>
        <p:grpSp>
          <p:nvGrpSpPr>
            <p:cNvPr id="1028" name="Group 1027">
              <a:extLst>
                <a:ext uri="{FF2B5EF4-FFF2-40B4-BE49-F238E27FC236}">
                  <a16:creationId xmlns:a16="http://schemas.microsoft.com/office/drawing/2014/main" id="{F2845469-FF9E-455B-BA76-BDACB9E70548}"/>
                </a:ext>
              </a:extLst>
            </p:cNvPr>
            <p:cNvGrpSpPr/>
            <p:nvPr/>
          </p:nvGrpSpPr>
          <p:grpSpPr>
            <a:xfrm>
              <a:off x="2624425" y="676275"/>
              <a:ext cx="6538625" cy="5200650"/>
              <a:chOff x="2624425" y="676275"/>
              <a:chExt cx="6538625" cy="5200650"/>
            </a:xfrm>
          </p:grpSpPr>
          <p:grpSp>
            <p:nvGrpSpPr>
              <p:cNvPr id="1025" name="Group 1024">
                <a:extLst>
                  <a:ext uri="{FF2B5EF4-FFF2-40B4-BE49-F238E27FC236}">
                    <a16:creationId xmlns:a16="http://schemas.microsoft.com/office/drawing/2014/main" id="{B6A590AD-0A6E-4583-978A-E32870EBBE72}"/>
                  </a:ext>
                </a:extLst>
              </p:cNvPr>
              <p:cNvGrpSpPr/>
              <p:nvPr/>
            </p:nvGrpSpPr>
            <p:grpSpPr>
              <a:xfrm>
                <a:off x="3009900" y="676275"/>
                <a:ext cx="6153150" cy="5200650"/>
                <a:chOff x="2724150" y="676275"/>
                <a:chExt cx="6438900" cy="5676900"/>
              </a:xfrm>
            </p:grpSpPr>
            <p:grpSp>
              <p:nvGrpSpPr>
                <p:cNvPr id="59" name="Group 58">
                  <a:extLst>
                    <a:ext uri="{FF2B5EF4-FFF2-40B4-BE49-F238E27FC236}">
                      <a16:creationId xmlns:a16="http://schemas.microsoft.com/office/drawing/2014/main" id="{6181DA42-394C-49E4-8FFA-52527D4C8A42}"/>
                    </a:ext>
                  </a:extLst>
                </p:cNvPr>
                <p:cNvGrpSpPr/>
                <p:nvPr/>
              </p:nvGrpSpPr>
              <p:grpSpPr>
                <a:xfrm>
                  <a:off x="3079406" y="840327"/>
                  <a:ext cx="5266862" cy="5177346"/>
                  <a:chOff x="3079406" y="840327"/>
                  <a:chExt cx="5266862" cy="5177346"/>
                </a:xfrm>
              </p:grpSpPr>
              <p:grpSp>
                <p:nvGrpSpPr>
                  <p:cNvPr id="13" name="Group 12">
                    <a:extLst>
                      <a:ext uri="{FF2B5EF4-FFF2-40B4-BE49-F238E27FC236}">
                        <a16:creationId xmlns:a16="http://schemas.microsoft.com/office/drawing/2014/main" id="{D74984BE-57F6-4010-BC37-ECB52B574BF1}"/>
                      </a:ext>
                    </a:extLst>
                  </p:cNvPr>
                  <p:cNvGrpSpPr/>
                  <p:nvPr/>
                </p:nvGrpSpPr>
                <p:grpSpPr>
                  <a:xfrm>
                    <a:off x="3079406" y="840327"/>
                    <a:ext cx="5266862" cy="5177346"/>
                    <a:chOff x="3087026" y="840327"/>
                    <a:chExt cx="5266862" cy="5177346"/>
                  </a:xfrm>
                </p:grpSpPr>
                <p:grpSp>
                  <p:nvGrpSpPr>
                    <p:cNvPr id="3" name="Group 2">
                      <a:extLst>
                        <a:ext uri="{FF2B5EF4-FFF2-40B4-BE49-F238E27FC236}">
                          <a16:creationId xmlns:a16="http://schemas.microsoft.com/office/drawing/2014/main" id="{76AFCD3E-1EC8-474E-B8D8-9B81412C4034}"/>
                        </a:ext>
                      </a:extLst>
                    </p:cNvPr>
                    <p:cNvGrpSpPr/>
                    <p:nvPr/>
                  </p:nvGrpSpPr>
                  <p:grpSpPr>
                    <a:xfrm>
                      <a:off x="3087026" y="840327"/>
                      <a:ext cx="5266862" cy="5177346"/>
                      <a:chOff x="2030582" y="757376"/>
                      <a:chExt cx="5946929" cy="5858153"/>
                    </a:xfrm>
                  </p:grpSpPr>
                  <p:pic>
                    <p:nvPicPr>
                      <p:cNvPr id="1026" name="Picture 2" descr="DNR - Printable targets to bring to the range">
                        <a:extLst>
                          <a:ext uri="{FF2B5EF4-FFF2-40B4-BE49-F238E27FC236}">
                            <a16:creationId xmlns:a16="http://schemas.microsoft.com/office/drawing/2014/main" id="{2E9DBBE0-2D2E-47F8-AE91-CC611C469EFE}"/>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030582" y="75737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NR - Printable targets to bring to the range">
                        <a:extLst>
                          <a:ext uri="{FF2B5EF4-FFF2-40B4-BE49-F238E27FC236}">
                            <a16:creationId xmlns:a16="http://schemas.microsoft.com/office/drawing/2014/main" id="{C355582F-BAF1-48FC-A743-A23521453B3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120010" y="75737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NR - Printable targets to bring to the range">
                        <a:extLst>
                          <a:ext uri="{FF2B5EF4-FFF2-40B4-BE49-F238E27FC236}">
                            <a16:creationId xmlns:a16="http://schemas.microsoft.com/office/drawing/2014/main" id="{7AFE2659-3533-4B06-9F7C-22BB10107273}"/>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030582" y="375802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NR - Printable targets to bring to the range">
                        <a:extLst>
                          <a:ext uri="{FF2B5EF4-FFF2-40B4-BE49-F238E27FC236}">
                            <a16:creationId xmlns:a16="http://schemas.microsoft.com/office/drawing/2014/main" id="{F51D5D1E-1375-4828-8E99-71654100E3D5}"/>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120011" y="3758029"/>
                        <a:ext cx="2857500" cy="28575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Oval 19">
                      <a:extLst>
                        <a:ext uri="{FF2B5EF4-FFF2-40B4-BE49-F238E27FC236}">
                          <a16:creationId xmlns:a16="http://schemas.microsoft.com/office/drawing/2014/main" id="{5C02CE2D-ED73-4993-BC74-C286C80E8503}"/>
                        </a:ext>
                      </a:extLst>
                    </p:cNvPr>
                    <p:cNvSpPr/>
                    <p:nvPr/>
                  </p:nvSpPr>
                  <p:spPr>
                    <a:xfrm>
                      <a:off x="7081061" y="214332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544DF505-E5EF-41C4-B2FA-614C5690148B}"/>
                        </a:ext>
                      </a:extLst>
                    </p:cNvPr>
                    <p:cNvSpPr/>
                    <p:nvPr/>
                  </p:nvSpPr>
                  <p:spPr>
                    <a:xfrm>
                      <a:off x="7058622" y="21044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BDDB5E43-E6FD-482C-9222-61D556A87448}"/>
                        </a:ext>
                      </a:extLst>
                    </p:cNvPr>
                    <p:cNvSpPr/>
                    <p:nvPr/>
                  </p:nvSpPr>
                  <p:spPr>
                    <a:xfrm>
                      <a:off x="7123196" y="211654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7BB3F0-BA0D-49AC-A929-43E9B15F6EA4}"/>
                        </a:ext>
                      </a:extLst>
                    </p:cNvPr>
                    <p:cNvSpPr/>
                    <p:nvPr/>
                  </p:nvSpPr>
                  <p:spPr>
                    <a:xfrm>
                      <a:off x="7078716" y="218736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C46253A3-C145-4246-A6D3-93805D232822}"/>
                        </a:ext>
                      </a:extLst>
                    </p:cNvPr>
                    <p:cNvSpPr/>
                    <p:nvPr/>
                  </p:nvSpPr>
                  <p:spPr>
                    <a:xfrm>
                      <a:off x="7039555" y="215544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AE90762-4577-4C52-B239-021F1BD5C99E}"/>
                        </a:ext>
                      </a:extLst>
                    </p:cNvPr>
                    <p:cNvSpPr/>
                    <p:nvPr/>
                  </p:nvSpPr>
                  <p:spPr>
                    <a:xfrm>
                      <a:off x="7012482" y="209368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2C903FEF-B104-487D-8235-644455D3E806}"/>
                        </a:ext>
                      </a:extLst>
                    </p:cNvPr>
                    <p:cNvSpPr/>
                    <p:nvPr/>
                  </p:nvSpPr>
                  <p:spPr>
                    <a:xfrm>
                      <a:off x="7081061" y="205545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 name="Oval 27">
                    <a:extLst>
                      <a:ext uri="{FF2B5EF4-FFF2-40B4-BE49-F238E27FC236}">
                        <a16:creationId xmlns:a16="http://schemas.microsoft.com/office/drawing/2014/main" id="{2FCB9D60-E62E-4D34-87D0-C78C88BD277C}"/>
                      </a:ext>
                    </a:extLst>
                  </p:cNvPr>
                  <p:cNvSpPr/>
                  <p:nvPr/>
                </p:nvSpPr>
                <p:spPr>
                  <a:xfrm>
                    <a:off x="3526631" y="1759744"/>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469D0F33-D218-4E60-ACE4-B63C702809C7}"/>
                      </a:ext>
                    </a:extLst>
                  </p:cNvPr>
                  <p:cNvGrpSpPr/>
                  <p:nvPr/>
                </p:nvGrpSpPr>
                <p:grpSpPr>
                  <a:xfrm>
                    <a:off x="6851193" y="4559480"/>
                    <a:ext cx="484540" cy="417048"/>
                    <a:chOff x="6851193" y="4559480"/>
                    <a:chExt cx="484540" cy="417048"/>
                  </a:xfrm>
                </p:grpSpPr>
                <p:sp>
                  <p:nvSpPr>
                    <p:cNvPr id="35" name="Oval 34">
                      <a:extLst>
                        <a:ext uri="{FF2B5EF4-FFF2-40B4-BE49-F238E27FC236}">
                          <a16:creationId xmlns:a16="http://schemas.microsoft.com/office/drawing/2014/main" id="{CD28CC79-E4E2-4C81-9988-685940228202}"/>
                        </a:ext>
                      </a:extLst>
                    </p:cNvPr>
                    <p:cNvSpPr/>
                    <p:nvPr/>
                  </p:nvSpPr>
                  <p:spPr>
                    <a:xfrm>
                      <a:off x="7027722" y="4764016"/>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D2CDF43E-2575-45E5-9816-BB64134BCA59}"/>
                        </a:ext>
                      </a:extLst>
                    </p:cNvPr>
                    <p:cNvSpPr/>
                    <p:nvPr/>
                  </p:nvSpPr>
                  <p:spPr>
                    <a:xfrm>
                      <a:off x="7189853" y="467245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9D00E830-BD4B-4FD1-A3C8-08F5DDAC105E}"/>
                        </a:ext>
                      </a:extLst>
                    </p:cNvPr>
                    <p:cNvSpPr/>
                    <p:nvPr/>
                  </p:nvSpPr>
                  <p:spPr>
                    <a:xfrm>
                      <a:off x="7290014" y="493080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035B8D9D-86E6-4220-BAD1-36D299CEF936}"/>
                        </a:ext>
                      </a:extLst>
                    </p:cNvPr>
                    <p:cNvSpPr/>
                    <p:nvPr/>
                  </p:nvSpPr>
                  <p:spPr>
                    <a:xfrm>
                      <a:off x="7093826" y="488689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9F01983-9727-4EAF-9C1C-E75449514B9B}"/>
                        </a:ext>
                      </a:extLst>
                    </p:cNvPr>
                    <p:cNvSpPr/>
                    <p:nvPr/>
                  </p:nvSpPr>
                  <p:spPr>
                    <a:xfrm>
                      <a:off x="6851193" y="49079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272D90F-4838-41F5-9899-4E3A379451AF}"/>
                        </a:ext>
                      </a:extLst>
                    </p:cNvPr>
                    <p:cNvSpPr/>
                    <p:nvPr/>
                  </p:nvSpPr>
                  <p:spPr>
                    <a:xfrm>
                      <a:off x="6874053" y="4626732"/>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67A89788-279C-4E26-BB90-0EC9D197E4B0}"/>
                        </a:ext>
                      </a:extLst>
                    </p:cNvPr>
                    <p:cNvSpPr/>
                    <p:nvPr/>
                  </p:nvSpPr>
                  <p:spPr>
                    <a:xfrm>
                      <a:off x="7115577" y="45594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a:extLst>
                      <a:ext uri="{FF2B5EF4-FFF2-40B4-BE49-F238E27FC236}">
                        <a16:creationId xmlns:a16="http://schemas.microsoft.com/office/drawing/2014/main" id="{1100890C-CA5E-4B38-B888-97C6AAE7307D}"/>
                      </a:ext>
                    </a:extLst>
                  </p:cNvPr>
                  <p:cNvGrpSpPr/>
                  <p:nvPr/>
                </p:nvGrpSpPr>
                <p:grpSpPr>
                  <a:xfrm>
                    <a:off x="3467549" y="4142432"/>
                    <a:ext cx="484540" cy="417048"/>
                    <a:chOff x="6851193" y="4559480"/>
                    <a:chExt cx="484540" cy="417048"/>
                  </a:xfrm>
                </p:grpSpPr>
                <p:sp>
                  <p:nvSpPr>
                    <p:cNvPr id="44" name="Oval 43">
                      <a:extLst>
                        <a:ext uri="{FF2B5EF4-FFF2-40B4-BE49-F238E27FC236}">
                          <a16:creationId xmlns:a16="http://schemas.microsoft.com/office/drawing/2014/main" id="{7DB686A4-E6B2-4171-B339-157A5ADDD27B}"/>
                        </a:ext>
                      </a:extLst>
                    </p:cNvPr>
                    <p:cNvSpPr/>
                    <p:nvPr/>
                  </p:nvSpPr>
                  <p:spPr>
                    <a:xfrm>
                      <a:off x="7027722" y="4764016"/>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2893C4C2-04C1-4839-99C9-51C66DBA891B}"/>
                        </a:ext>
                      </a:extLst>
                    </p:cNvPr>
                    <p:cNvSpPr/>
                    <p:nvPr/>
                  </p:nvSpPr>
                  <p:spPr>
                    <a:xfrm>
                      <a:off x="7189853" y="4672451"/>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2AC17D97-A9BE-4A03-9BEB-7815C368085A}"/>
                        </a:ext>
                      </a:extLst>
                    </p:cNvPr>
                    <p:cNvSpPr/>
                    <p:nvPr/>
                  </p:nvSpPr>
                  <p:spPr>
                    <a:xfrm>
                      <a:off x="7290014" y="493080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A1CD4D11-6FF4-460E-BC49-90BB9D10E9AD}"/>
                        </a:ext>
                      </a:extLst>
                    </p:cNvPr>
                    <p:cNvSpPr/>
                    <p:nvPr/>
                  </p:nvSpPr>
                  <p:spPr>
                    <a:xfrm>
                      <a:off x="7093826" y="4886898"/>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5C139F5E-2090-48D4-AC25-1ECDF9403591}"/>
                        </a:ext>
                      </a:extLst>
                    </p:cNvPr>
                    <p:cNvSpPr/>
                    <p:nvPr/>
                  </p:nvSpPr>
                  <p:spPr>
                    <a:xfrm>
                      <a:off x="6851193" y="490795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75CBE395-F527-454A-9DCE-971043A7B2CD}"/>
                        </a:ext>
                      </a:extLst>
                    </p:cNvPr>
                    <p:cNvSpPr/>
                    <p:nvPr/>
                  </p:nvSpPr>
                  <p:spPr>
                    <a:xfrm>
                      <a:off x="6874053" y="4626732"/>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27FBE3A7-6F2E-4EBA-BEF0-4A53810576EC}"/>
                        </a:ext>
                      </a:extLst>
                    </p:cNvPr>
                    <p:cNvSpPr/>
                    <p:nvPr/>
                  </p:nvSpPr>
                  <p:spPr>
                    <a:xfrm>
                      <a:off x="7115577" y="45594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575A71A7-E863-4AF0-A733-AF342D3D7A88}"/>
                      </a:ext>
                    </a:extLst>
                  </p:cNvPr>
                  <p:cNvGrpSpPr/>
                  <p:nvPr/>
                </p:nvGrpSpPr>
                <p:grpSpPr>
                  <a:xfrm>
                    <a:off x="3448414" y="1693788"/>
                    <a:ext cx="156433" cy="177629"/>
                    <a:chOff x="3767831" y="1652857"/>
                    <a:chExt cx="156433" cy="177629"/>
                  </a:xfrm>
                </p:grpSpPr>
                <p:sp>
                  <p:nvSpPr>
                    <p:cNvPr id="51" name="Oval 50">
                      <a:extLst>
                        <a:ext uri="{FF2B5EF4-FFF2-40B4-BE49-F238E27FC236}">
                          <a16:creationId xmlns:a16="http://schemas.microsoft.com/office/drawing/2014/main" id="{87A85C62-B64A-4BCD-83A6-34B980899517}"/>
                        </a:ext>
                      </a:extLst>
                    </p:cNvPr>
                    <p:cNvSpPr/>
                    <p:nvPr/>
                  </p:nvSpPr>
                  <p:spPr>
                    <a:xfrm>
                      <a:off x="3813971" y="1701879"/>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B4C9C94-991B-4A47-81A6-0FB09DD4E8B1}"/>
                        </a:ext>
                      </a:extLst>
                    </p:cNvPr>
                    <p:cNvSpPr/>
                    <p:nvPr/>
                  </p:nvSpPr>
                  <p:spPr>
                    <a:xfrm>
                      <a:off x="3878545" y="171394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ECDE6E1C-6E1E-4E76-A01E-D39E7A697556}"/>
                        </a:ext>
                      </a:extLst>
                    </p:cNvPr>
                    <p:cNvSpPr/>
                    <p:nvPr/>
                  </p:nvSpPr>
                  <p:spPr>
                    <a:xfrm>
                      <a:off x="3834065" y="1784767"/>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8ABBE5B8-2913-4954-897F-B83B1858E00D}"/>
                        </a:ext>
                      </a:extLst>
                    </p:cNvPr>
                    <p:cNvSpPr/>
                    <p:nvPr/>
                  </p:nvSpPr>
                  <p:spPr>
                    <a:xfrm>
                      <a:off x="3794904" y="1752847"/>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4C2BC790-A6F3-45F4-8EEF-384B0A238ECB}"/>
                        </a:ext>
                      </a:extLst>
                    </p:cNvPr>
                    <p:cNvSpPr/>
                    <p:nvPr/>
                  </p:nvSpPr>
                  <p:spPr>
                    <a:xfrm>
                      <a:off x="3767831" y="1691080"/>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DD51C1C2-561E-44F2-A986-73B6A38AE64D}"/>
                        </a:ext>
                      </a:extLst>
                    </p:cNvPr>
                    <p:cNvSpPr/>
                    <p:nvPr/>
                  </p:nvSpPr>
                  <p:spPr>
                    <a:xfrm>
                      <a:off x="3836410" y="1652857"/>
                      <a:ext cx="45719" cy="457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24" name="Group 1023">
                  <a:extLst>
                    <a:ext uri="{FF2B5EF4-FFF2-40B4-BE49-F238E27FC236}">
                      <a16:creationId xmlns:a16="http://schemas.microsoft.com/office/drawing/2014/main" id="{D4B5222D-2E9F-41D4-BC65-21DC953A5545}"/>
                    </a:ext>
                  </a:extLst>
                </p:cNvPr>
                <p:cNvGrpSpPr/>
                <p:nvPr/>
              </p:nvGrpSpPr>
              <p:grpSpPr>
                <a:xfrm>
                  <a:off x="2724150" y="676275"/>
                  <a:ext cx="6438900" cy="5676900"/>
                  <a:chOff x="2724150" y="676275"/>
                  <a:chExt cx="6438900" cy="5676900"/>
                </a:xfrm>
              </p:grpSpPr>
              <p:cxnSp>
                <p:nvCxnSpPr>
                  <p:cNvPr id="61" name="Straight Arrow Connector 60">
                    <a:extLst>
                      <a:ext uri="{FF2B5EF4-FFF2-40B4-BE49-F238E27FC236}">
                        <a16:creationId xmlns:a16="http://schemas.microsoft.com/office/drawing/2014/main" id="{0B5F77F3-FAFC-4C5D-AB11-91C174476D0E}"/>
                      </a:ext>
                    </a:extLst>
                  </p:cNvPr>
                  <p:cNvCxnSpPr/>
                  <p:nvPr/>
                </p:nvCxnSpPr>
                <p:spPr>
                  <a:xfrm flipV="1">
                    <a:off x="2724150" y="6124575"/>
                    <a:ext cx="6438900" cy="76200"/>
                  </a:xfrm>
                  <a:prstGeom prst="straightConnector1">
                    <a:avLst/>
                  </a:prstGeom>
                  <a:ln w="22225">
                    <a:solidFill>
                      <a:schemeClr val="dk1"/>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A8590AD-81EE-412D-A4F8-7F64AB879C10}"/>
                      </a:ext>
                    </a:extLst>
                  </p:cNvPr>
                  <p:cNvCxnSpPr>
                    <a:cxnSpLocks/>
                  </p:cNvCxnSpPr>
                  <p:nvPr/>
                </p:nvCxnSpPr>
                <p:spPr>
                  <a:xfrm flipH="1" flipV="1">
                    <a:off x="2841281" y="676275"/>
                    <a:ext cx="35269" cy="5676900"/>
                  </a:xfrm>
                  <a:prstGeom prst="straightConnector1">
                    <a:avLst/>
                  </a:prstGeom>
                  <a:ln w="22225">
                    <a:solidFill>
                      <a:schemeClr val="dk1"/>
                    </a:solidFill>
                    <a:tailEnd type="triangle"/>
                  </a:ln>
                </p:spPr>
                <p:style>
                  <a:lnRef idx="1">
                    <a:schemeClr val="dk1"/>
                  </a:lnRef>
                  <a:fillRef idx="0">
                    <a:schemeClr val="dk1"/>
                  </a:fillRef>
                  <a:effectRef idx="0">
                    <a:schemeClr val="dk1"/>
                  </a:effectRef>
                  <a:fontRef idx="minor">
                    <a:schemeClr val="tx1"/>
                  </a:fontRef>
                </p:style>
              </p:cxnSp>
            </p:grpSp>
          </p:grpSp>
          <p:sp>
            <p:nvSpPr>
              <p:cNvPr id="68" name="TextBox 67">
                <a:extLst>
                  <a:ext uri="{FF2B5EF4-FFF2-40B4-BE49-F238E27FC236}">
                    <a16:creationId xmlns:a16="http://schemas.microsoft.com/office/drawing/2014/main" id="{DC0C5227-401B-4A63-B756-B2AF0DD44DA7}"/>
                  </a:ext>
                </a:extLst>
              </p:cNvPr>
              <p:cNvSpPr txBox="1"/>
              <p:nvPr/>
            </p:nvSpPr>
            <p:spPr>
              <a:xfrm rot="16200000">
                <a:off x="1635597" y="3025185"/>
                <a:ext cx="2439322" cy="461665"/>
              </a:xfrm>
              <a:prstGeom prst="rect">
                <a:avLst/>
              </a:prstGeom>
              <a:noFill/>
            </p:spPr>
            <p:txBody>
              <a:bodyPr wrap="none" rtlCol="0">
                <a:spAutoFit/>
              </a:bodyPr>
              <a:lstStyle/>
              <a:p>
                <a:r>
                  <a:rPr lang="en-GB" sz="2400" b="1" dirty="0" err="1">
                    <a:latin typeface="+mj-lt"/>
                  </a:rPr>
                  <a:t>Reliaablus</a:t>
                </a:r>
                <a:r>
                  <a:rPr lang="et-EE" sz="2400" b="1" dirty="0">
                    <a:latin typeface="+mj-lt"/>
                  </a:rPr>
                  <a:t> (täpsus)</a:t>
                </a:r>
                <a:endParaRPr lang="en-GB" sz="2400" b="1" dirty="0">
                  <a:latin typeface="+mj-lt"/>
                </a:endParaRPr>
              </a:p>
            </p:txBody>
          </p:sp>
        </p:grpSp>
      </p:grpSp>
      <p:cxnSp>
        <p:nvCxnSpPr>
          <p:cNvPr id="57" name="Straight Connector 56">
            <a:extLst>
              <a:ext uri="{FF2B5EF4-FFF2-40B4-BE49-F238E27FC236}">
                <a16:creationId xmlns:a16="http://schemas.microsoft.com/office/drawing/2014/main" id="{D3080761-190C-4EE8-B416-710FE29416FB}"/>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847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60A643B-9D9B-433F-A736-C0C3BD8DCF6E}"/>
              </a:ext>
            </a:extLst>
          </p:cNvPr>
          <p:cNvSpPr>
            <a:spLocks noChangeArrowheads="1"/>
          </p:cNvSpPr>
          <p:nvPr/>
        </p:nvSpPr>
        <p:spPr bwMode="auto">
          <a:xfrm>
            <a:off x="1181100" y="1012002"/>
            <a:ext cx="96964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n-US" sz="2400" b="0" i="0" u="none" strike="noStrike" cap="none" normalizeH="0" baseline="0" dirty="0">
                <a:ln>
                  <a:noFill/>
                </a:ln>
                <a:effectLst/>
                <a:latin typeface="+mj-lt"/>
                <a:ea typeface="Calibri" panose="020F0502020204030204" pitchFamily="34" charset="0"/>
                <a:cs typeface="Times New Roman" panose="02020603050405020304" pitchFamily="18" charset="0"/>
              </a:rPr>
              <a:t>Visuaalsete stiimulite suurusi ja reetina omadusi kirjeldatakse nägemispsühholoogias enamasti nurgakraadides, mis saadakse järgmiselt: </a:t>
            </a:r>
            <a:endParaRPr kumimoji="0" lang="et-EE" altLang="en-US" sz="4000" b="0" i="0" u="none" strike="noStrike" cap="none" normalizeH="0" baseline="0" dirty="0">
              <a:ln>
                <a:noFill/>
              </a:ln>
              <a:effectLst/>
              <a:latin typeface="+mj-lt"/>
            </a:endParaRPr>
          </a:p>
        </p:txBody>
      </p:sp>
      <p:sp>
        <p:nvSpPr>
          <p:cNvPr id="3" name="Rectangle 3">
            <a:extLst>
              <a:ext uri="{FF2B5EF4-FFF2-40B4-BE49-F238E27FC236}">
                <a16:creationId xmlns:a16="http://schemas.microsoft.com/office/drawing/2014/main" id="{D625E34F-8331-4E43-AA03-1597EBBFF7F6}"/>
              </a:ext>
            </a:extLst>
          </p:cNvPr>
          <p:cNvSpPr>
            <a:spLocks noChangeArrowheads="1"/>
          </p:cNvSpPr>
          <p:nvPr/>
        </p:nvSpPr>
        <p:spPr bwMode="auto">
          <a:xfrm rot="10800000" flipV="1">
            <a:off x="8418705" y="2555975"/>
            <a:ext cx="287654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n-US" sz="24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S on stiimuli suurus ja D on kaugus stiimulist silmani</a:t>
            </a:r>
            <a:endParaRPr kumimoji="0" lang="et-EE" altLang="en-US" sz="2400" b="0" i="0" u="none" strike="noStrike" cap="none" normalizeH="0" baseline="0" dirty="0">
              <a:ln>
                <a:noFill/>
              </a:ln>
              <a:solidFill>
                <a:schemeClr val="tx1"/>
              </a:solidFill>
              <a:effectLst/>
              <a:latin typeface="+mj-lt"/>
            </a:endParaRPr>
          </a:p>
        </p:txBody>
      </p:sp>
      <p:pic>
        <p:nvPicPr>
          <p:cNvPr id="2053" name="Picture 5">
            <a:extLst>
              <a:ext uri="{FF2B5EF4-FFF2-40B4-BE49-F238E27FC236}">
                <a16:creationId xmlns:a16="http://schemas.microsoft.com/office/drawing/2014/main" id="{5F7D9681-FC71-4D3D-8563-46F097C462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b="8565"/>
          <a:stretch/>
        </p:blipFill>
        <p:spPr bwMode="auto">
          <a:xfrm>
            <a:off x="1304925" y="2225830"/>
            <a:ext cx="6734175" cy="386107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B70D1514-E143-4CF8-A001-BD59693CCB12}"/>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578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CF5D1C-2DB5-46BB-A068-B396A84AE977}"/>
              </a:ext>
            </a:extLst>
          </p:cNvPr>
          <p:cNvSpPr/>
          <p:nvPr/>
        </p:nvSpPr>
        <p:spPr>
          <a:xfrm>
            <a:off x="1268572" y="798418"/>
            <a:ext cx="9860345" cy="954107"/>
          </a:xfrm>
          <a:prstGeom prst="rect">
            <a:avLst/>
          </a:prstGeom>
        </p:spPr>
        <p:txBody>
          <a:bodyPr wrap="square">
            <a:spAutoFit/>
          </a:bodyPr>
          <a:lstStyle/>
          <a:p>
            <a:pPr algn="ctr"/>
            <a:r>
              <a:rPr lang="et-EE" sz="2800" dirty="0">
                <a:solidFill>
                  <a:srgbClr val="000000"/>
                </a:solidFill>
                <a:ea typeface="Calibri" panose="020F0502020204030204" pitchFamily="34" charset="0"/>
              </a:rPr>
              <a:t>Tihti raporteeritakse, et kuvari kaugus katseisikust oli 57 cm. </a:t>
            </a:r>
          </a:p>
          <a:p>
            <a:pPr algn="ctr"/>
            <a:r>
              <a:rPr lang="et-EE" sz="2800" dirty="0">
                <a:solidFill>
                  <a:srgbClr val="000000"/>
                </a:solidFill>
                <a:ea typeface="Calibri" panose="020F0502020204030204" pitchFamily="34" charset="0"/>
              </a:rPr>
              <a:t>Miks selles kauguses nii erilist võiks olla?</a:t>
            </a:r>
            <a:endParaRPr lang="en-GB" sz="2800" dirty="0"/>
          </a:p>
        </p:txBody>
      </p:sp>
      <p:grpSp>
        <p:nvGrpSpPr>
          <p:cNvPr id="7" name="Group 6">
            <a:extLst>
              <a:ext uri="{FF2B5EF4-FFF2-40B4-BE49-F238E27FC236}">
                <a16:creationId xmlns:a16="http://schemas.microsoft.com/office/drawing/2014/main" id="{E80056C9-9F73-4942-B5B6-3891A6DD726E}"/>
              </a:ext>
            </a:extLst>
          </p:cNvPr>
          <p:cNvGrpSpPr/>
          <p:nvPr/>
        </p:nvGrpSpPr>
        <p:grpSpPr>
          <a:xfrm>
            <a:off x="1971099" y="2026408"/>
            <a:ext cx="8249801" cy="4401164"/>
            <a:chOff x="1859587" y="1658418"/>
            <a:chExt cx="8249801" cy="4401164"/>
          </a:xfrm>
        </p:grpSpPr>
        <p:pic>
          <p:nvPicPr>
            <p:cNvPr id="2" name="Picture 1">
              <a:hlinkClick r:id="rId2"/>
              <a:extLst>
                <a:ext uri="{FF2B5EF4-FFF2-40B4-BE49-F238E27FC236}">
                  <a16:creationId xmlns:a16="http://schemas.microsoft.com/office/drawing/2014/main" id="{7FD85B9D-C540-4699-A227-DA71A1ECCDCD}"/>
                </a:ext>
              </a:extLst>
            </p:cNvPr>
            <p:cNvPicPr>
              <a:picLocks noChangeAspect="1"/>
            </p:cNvPicPr>
            <p:nvPr/>
          </p:nvPicPr>
          <p:blipFill>
            <a:blip r:embed="rId3"/>
            <a:stretch>
              <a:fillRect/>
            </a:stretch>
          </p:blipFill>
          <p:spPr>
            <a:xfrm>
              <a:off x="1859587" y="1658418"/>
              <a:ext cx="8249801" cy="4401164"/>
            </a:xfrm>
            <a:custGeom>
              <a:avLst/>
              <a:gdLst>
                <a:gd name="connsiteX0" fmla="*/ 0 w 8249801"/>
                <a:gd name="connsiteY0" fmla="*/ 0 h 4401164"/>
                <a:gd name="connsiteX1" fmla="*/ 424275 w 8249801"/>
                <a:gd name="connsiteY1" fmla="*/ 0 h 4401164"/>
                <a:gd name="connsiteX2" fmla="*/ 848551 w 8249801"/>
                <a:gd name="connsiteY2" fmla="*/ 0 h 4401164"/>
                <a:gd name="connsiteX3" fmla="*/ 1602818 w 8249801"/>
                <a:gd name="connsiteY3" fmla="*/ 0 h 4401164"/>
                <a:gd name="connsiteX4" fmla="*/ 2192090 w 8249801"/>
                <a:gd name="connsiteY4" fmla="*/ 0 h 4401164"/>
                <a:gd name="connsiteX5" fmla="*/ 2698863 w 8249801"/>
                <a:gd name="connsiteY5" fmla="*/ 0 h 4401164"/>
                <a:gd name="connsiteX6" fmla="*/ 3453131 w 8249801"/>
                <a:gd name="connsiteY6" fmla="*/ 0 h 4401164"/>
                <a:gd name="connsiteX7" fmla="*/ 4207399 w 8249801"/>
                <a:gd name="connsiteY7" fmla="*/ 0 h 4401164"/>
                <a:gd name="connsiteX8" fmla="*/ 4714172 w 8249801"/>
                <a:gd name="connsiteY8" fmla="*/ 0 h 4401164"/>
                <a:gd name="connsiteX9" fmla="*/ 5055949 w 8249801"/>
                <a:gd name="connsiteY9" fmla="*/ 0 h 4401164"/>
                <a:gd name="connsiteX10" fmla="*/ 5645221 w 8249801"/>
                <a:gd name="connsiteY10" fmla="*/ 0 h 4401164"/>
                <a:gd name="connsiteX11" fmla="*/ 5986998 w 8249801"/>
                <a:gd name="connsiteY11" fmla="*/ 0 h 4401164"/>
                <a:gd name="connsiteX12" fmla="*/ 6411274 w 8249801"/>
                <a:gd name="connsiteY12" fmla="*/ 0 h 4401164"/>
                <a:gd name="connsiteX13" fmla="*/ 6835549 w 8249801"/>
                <a:gd name="connsiteY13" fmla="*/ 0 h 4401164"/>
                <a:gd name="connsiteX14" fmla="*/ 7259825 w 8249801"/>
                <a:gd name="connsiteY14" fmla="*/ 0 h 4401164"/>
                <a:gd name="connsiteX15" fmla="*/ 8249801 w 8249801"/>
                <a:gd name="connsiteY15" fmla="*/ 0 h 4401164"/>
                <a:gd name="connsiteX16" fmla="*/ 8249801 w 8249801"/>
                <a:gd name="connsiteY16" fmla="*/ 462122 h 4401164"/>
                <a:gd name="connsiteX17" fmla="*/ 8249801 w 8249801"/>
                <a:gd name="connsiteY17" fmla="*/ 1056279 h 4401164"/>
                <a:gd name="connsiteX18" fmla="*/ 8249801 w 8249801"/>
                <a:gd name="connsiteY18" fmla="*/ 1518402 h 4401164"/>
                <a:gd name="connsiteX19" fmla="*/ 8249801 w 8249801"/>
                <a:gd name="connsiteY19" fmla="*/ 2156570 h 4401164"/>
                <a:gd name="connsiteX20" fmla="*/ 8249801 w 8249801"/>
                <a:gd name="connsiteY20" fmla="*/ 2794739 h 4401164"/>
                <a:gd name="connsiteX21" fmla="*/ 8249801 w 8249801"/>
                <a:gd name="connsiteY21" fmla="*/ 3256861 h 4401164"/>
                <a:gd name="connsiteX22" fmla="*/ 8249801 w 8249801"/>
                <a:gd name="connsiteY22" fmla="*/ 3718984 h 4401164"/>
                <a:gd name="connsiteX23" fmla="*/ 8249801 w 8249801"/>
                <a:gd name="connsiteY23" fmla="*/ 4401164 h 4401164"/>
                <a:gd name="connsiteX24" fmla="*/ 7743028 w 8249801"/>
                <a:gd name="connsiteY24" fmla="*/ 4401164 h 4401164"/>
                <a:gd name="connsiteX25" fmla="*/ 7236254 w 8249801"/>
                <a:gd name="connsiteY25" fmla="*/ 4401164 h 4401164"/>
                <a:gd name="connsiteX26" fmla="*/ 6646983 w 8249801"/>
                <a:gd name="connsiteY26" fmla="*/ 4401164 h 4401164"/>
                <a:gd name="connsiteX27" fmla="*/ 6140209 w 8249801"/>
                <a:gd name="connsiteY27" fmla="*/ 4401164 h 4401164"/>
                <a:gd name="connsiteX28" fmla="*/ 5468440 w 8249801"/>
                <a:gd name="connsiteY28" fmla="*/ 4401164 h 4401164"/>
                <a:gd name="connsiteX29" fmla="*/ 4961666 w 8249801"/>
                <a:gd name="connsiteY29" fmla="*/ 4401164 h 4401164"/>
                <a:gd name="connsiteX30" fmla="*/ 4207399 w 8249801"/>
                <a:gd name="connsiteY30" fmla="*/ 4401164 h 4401164"/>
                <a:gd name="connsiteX31" fmla="*/ 3618127 w 8249801"/>
                <a:gd name="connsiteY31" fmla="*/ 4401164 h 4401164"/>
                <a:gd name="connsiteX32" fmla="*/ 3111354 w 8249801"/>
                <a:gd name="connsiteY32" fmla="*/ 4401164 h 4401164"/>
                <a:gd name="connsiteX33" fmla="*/ 2522082 w 8249801"/>
                <a:gd name="connsiteY33" fmla="*/ 4401164 h 4401164"/>
                <a:gd name="connsiteX34" fmla="*/ 1932811 w 8249801"/>
                <a:gd name="connsiteY34" fmla="*/ 4401164 h 4401164"/>
                <a:gd name="connsiteX35" fmla="*/ 1508535 w 8249801"/>
                <a:gd name="connsiteY35" fmla="*/ 4401164 h 4401164"/>
                <a:gd name="connsiteX36" fmla="*/ 1166758 w 8249801"/>
                <a:gd name="connsiteY36" fmla="*/ 4401164 h 4401164"/>
                <a:gd name="connsiteX37" fmla="*/ 577486 w 8249801"/>
                <a:gd name="connsiteY37" fmla="*/ 4401164 h 4401164"/>
                <a:gd name="connsiteX38" fmla="*/ 0 w 8249801"/>
                <a:gd name="connsiteY38" fmla="*/ 4401164 h 4401164"/>
                <a:gd name="connsiteX39" fmla="*/ 0 w 8249801"/>
                <a:gd name="connsiteY39" fmla="*/ 3851019 h 4401164"/>
                <a:gd name="connsiteX40" fmla="*/ 0 w 8249801"/>
                <a:gd name="connsiteY40" fmla="*/ 3388896 h 4401164"/>
                <a:gd name="connsiteX41" fmla="*/ 0 w 8249801"/>
                <a:gd name="connsiteY41" fmla="*/ 2750728 h 4401164"/>
                <a:gd name="connsiteX42" fmla="*/ 0 w 8249801"/>
                <a:gd name="connsiteY42" fmla="*/ 2288605 h 4401164"/>
                <a:gd name="connsiteX43" fmla="*/ 0 w 8249801"/>
                <a:gd name="connsiteY43" fmla="*/ 1650437 h 4401164"/>
                <a:gd name="connsiteX44" fmla="*/ 0 w 8249801"/>
                <a:gd name="connsiteY44" fmla="*/ 1144303 h 4401164"/>
                <a:gd name="connsiteX45" fmla="*/ 0 w 8249801"/>
                <a:gd name="connsiteY45" fmla="*/ 638169 h 4401164"/>
                <a:gd name="connsiteX46" fmla="*/ 0 w 8249801"/>
                <a:gd name="connsiteY46" fmla="*/ 0 h 44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49801" h="4401164" fill="none" extrusionOk="0">
                  <a:moveTo>
                    <a:pt x="0" y="0"/>
                  </a:moveTo>
                  <a:cubicBezTo>
                    <a:pt x="90887" y="-12753"/>
                    <a:pt x="233411" y="34863"/>
                    <a:pt x="424275" y="0"/>
                  </a:cubicBezTo>
                  <a:cubicBezTo>
                    <a:pt x="615140" y="-34863"/>
                    <a:pt x="643326" y="22710"/>
                    <a:pt x="848551" y="0"/>
                  </a:cubicBezTo>
                  <a:cubicBezTo>
                    <a:pt x="1053776" y="-22710"/>
                    <a:pt x="1348667" y="68694"/>
                    <a:pt x="1602818" y="0"/>
                  </a:cubicBezTo>
                  <a:cubicBezTo>
                    <a:pt x="1856969" y="-68694"/>
                    <a:pt x="1900052" y="67297"/>
                    <a:pt x="2192090" y="0"/>
                  </a:cubicBezTo>
                  <a:cubicBezTo>
                    <a:pt x="2484128" y="-67297"/>
                    <a:pt x="2543210" y="40458"/>
                    <a:pt x="2698863" y="0"/>
                  </a:cubicBezTo>
                  <a:cubicBezTo>
                    <a:pt x="2854516" y="-40458"/>
                    <a:pt x="3235985" y="51226"/>
                    <a:pt x="3453131" y="0"/>
                  </a:cubicBezTo>
                  <a:cubicBezTo>
                    <a:pt x="3670277" y="-51226"/>
                    <a:pt x="3948003" y="45009"/>
                    <a:pt x="4207399" y="0"/>
                  </a:cubicBezTo>
                  <a:cubicBezTo>
                    <a:pt x="4466795" y="-45009"/>
                    <a:pt x="4604074" y="53496"/>
                    <a:pt x="4714172" y="0"/>
                  </a:cubicBezTo>
                  <a:cubicBezTo>
                    <a:pt x="4824270" y="-53496"/>
                    <a:pt x="4983622" y="13609"/>
                    <a:pt x="5055949" y="0"/>
                  </a:cubicBezTo>
                  <a:cubicBezTo>
                    <a:pt x="5128276" y="-13609"/>
                    <a:pt x="5488742" y="9312"/>
                    <a:pt x="5645221" y="0"/>
                  </a:cubicBezTo>
                  <a:cubicBezTo>
                    <a:pt x="5801700" y="-9312"/>
                    <a:pt x="5889577" y="21215"/>
                    <a:pt x="5986998" y="0"/>
                  </a:cubicBezTo>
                  <a:cubicBezTo>
                    <a:pt x="6084419" y="-21215"/>
                    <a:pt x="6202016" y="17171"/>
                    <a:pt x="6411274" y="0"/>
                  </a:cubicBezTo>
                  <a:cubicBezTo>
                    <a:pt x="6620532" y="-17171"/>
                    <a:pt x="6738885" y="12849"/>
                    <a:pt x="6835549" y="0"/>
                  </a:cubicBezTo>
                  <a:cubicBezTo>
                    <a:pt x="6932214" y="-12849"/>
                    <a:pt x="7052913" y="26576"/>
                    <a:pt x="7259825" y="0"/>
                  </a:cubicBezTo>
                  <a:cubicBezTo>
                    <a:pt x="7466737" y="-26576"/>
                    <a:pt x="7873170" y="64104"/>
                    <a:pt x="8249801" y="0"/>
                  </a:cubicBezTo>
                  <a:cubicBezTo>
                    <a:pt x="8255831" y="211023"/>
                    <a:pt x="8242766" y="287711"/>
                    <a:pt x="8249801" y="462122"/>
                  </a:cubicBezTo>
                  <a:cubicBezTo>
                    <a:pt x="8256836" y="636533"/>
                    <a:pt x="8212537" y="805935"/>
                    <a:pt x="8249801" y="1056279"/>
                  </a:cubicBezTo>
                  <a:cubicBezTo>
                    <a:pt x="8287065" y="1306623"/>
                    <a:pt x="8216891" y="1381198"/>
                    <a:pt x="8249801" y="1518402"/>
                  </a:cubicBezTo>
                  <a:cubicBezTo>
                    <a:pt x="8282711" y="1655606"/>
                    <a:pt x="8196761" y="2006148"/>
                    <a:pt x="8249801" y="2156570"/>
                  </a:cubicBezTo>
                  <a:cubicBezTo>
                    <a:pt x="8302841" y="2306992"/>
                    <a:pt x="8176006" y="2566477"/>
                    <a:pt x="8249801" y="2794739"/>
                  </a:cubicBezTo>
                  <a:cubicBezTo>
                    <a:pt x="8323596" y="3023001"/>
                    <a:pt x="8241226" y="3106055"/>
                    <a:pt x="8249801" y="3256861"/>
                  </a:cubicBezTo>
                  <a:cubicBezTo>
                    <a:pt x="8258376" y="3407667"/>
                    <a:pt x="8217339" y="3597726"/>
                    <a:pt x="8249801" y="3718984"/>
                  </a:cubicBezTo>
                  <a:cubicBezTo>
                    <a:pt x="8282263" y="3840242"/>
                    <a:pt x="8196030" y="4237022"/>
                    <a:pt x="8249801" y="4401164"/>
                  </a:cubicBezTo>
                  <a:cubicBezTo>
                    <a:pt x="8002313" y="4414232"/>
                    <a:pt x="7937348" y="4372333"/>
                    <a:pt x="7743028" y="4401164"/>
                  </a:cubicBezTo>
                  <a:cubicBezTo>
                    <a:pt x="7548708" y="4429995"/>
                    <a:pt x="7392687" y="4353186"/>
                    <a:pt x="7236254" y="4401164"/>
                  </a:cubicBezTo>
                  <a:cubicBezTo>
                    <a:pt x="7079821" y="4449142"/>
                    <a:pt x="6900811" y="4396747"/>
                    <a:pt x="6646983" y="4401164"/>
                  </a:cubicBezTo>
                  <a:cubicBezTo>
                    <a:pt x="6393155" y="4405581"/>
                    <a:pt x="6314637" y="4360420"/>
                    <a:pt x="6140209" y="4401164"/>
                  </a:cubicBezTo>
                  <a:cubicBezTo>
                    <a:pt x="5965781" y="4441908"/>
                    <a:pt x="5629878" y="4338609"/>
                    <a:pt x="5468440" y="4401164"/>
                  </a:cubicBezTo>
                  <a:cubicBezTo>
                    <a:pt x="5307002" y="4463719"/>
                    <a:pt x="5085414" y="4390391"/>
                    <a:pt x="4961666" y="4401164"/>
                  </a:cubicBezTo>
                  <a:cubicBezTo>
                    <a:pt x="4837918" y="4411937"/>
                    <a:pt x="4541711" y="4360017"/>
                    <a:pt x="4207399" y="4401164"/>
                  </a:cubicBezTo>
                  <a:cubicBezTo>
                    <a:pt x="3873087" y="4442311"/>
                    <a:pt x="3876566" y="4350944"/>
                    <a:pt x="3618127" y="4401164"/>
                  </a:cubicBezTo>
                  <a:cubicBezTo>
                    <a:pt x="3359688" y="4451384"/>
                    <a:pt x="3216877" y="4387938"/>
                    <a:pt x="3111354" y="4401164"/>
                  </a:cubicBezTo>
                  <a:cubicBezTo>
                    <a:pt x="3005831" y="4414390"/>
                    <a:pt x="2792967" y="4391384"/>
                    <a:pt x="2522082" y="4401164"/>
                  </a:cubicBezTo>
                  <a:cubicBezTo>
                    <a:pt x="2251197" y="4410944"/>
                    <a:pt x="2132737" y="4383365"/>
                    <a:pt x="1932811" y="4401164"/>
                  </a:cubicBezTo>
                  <a:cubicBezTo>
                    <a:pt x="1732885" y="4418963"/>
                    <a:pt x="1687377" y="4373114"/>
                    <a:pt x="1508535" y="4401164"/>
                  </a:cubicBezTo>
                  <a:cubicBezTo>
                    <a:pt x="1329693" y="4429214"/>
                    <a:pt x="1300291" y="4362307"/>
                    <a:pt x="1166758" y="4401164"/>
                  </a:cubicBezTo>
                  <a:cubicBezTo>
                    <a:pt x="1033225" y="4440021"/>
                    <a:pt x="843451" y="4381540"/>
                    <a:pt x="577486" y="4401164"/>
                  </a:cubicBezTo>
                  <a:cubicBezTo>
                    <a:pt x="311521" y="4420788"/>
                    <a:pt x="214425" y="4363700"/>
                    <a:pt x="0" y="4401164"/>
                  </a:cubicBezTo>
                  <a:cubicBezTo>
                    <a:pt x="-1433" y="4126433"/>
                    <a:pt x="25884" y="4036502"/>
                    <a:pt x="0" y="3851019"/>
                  </a:cubicBezTo>
                  <a:cubicBezTo>
                    <a:pt x="-25884" y="3665536"/>
                    <a:pt x="21555" y="3610882"/>
                    <a:pt x="0" y="3388896"/>
                  </a:cubicBezTo>
                  <a:cubicBezTo>
                    <a:pt x="-21555" y="3166910"/>
                    <a:pt x="2985" y="2913006"/>
                    <a:pt x="0" y="2750728"/>
                  </a:cubicBezTo>
                  <a:cubicBezTo>
                    <a:pt x="-2985" y="2588450"/>
                    <a:pt x="37148" y="2388484"/>
                    <a:pt x="0" y="2288605"/>
                  </a:cubicBezTo>
                  <a:cubicBezTo>
                    <a:pt x="-37148" y="2188726"/>
                    <a:pt x="31154" y="1916126"/>
                    <a:pt x="0" y="1650437"/>
                  </a:cubicBezTo>
                  <a:cubicBezTo>
                    <a:pt x="-31154" y="1384748"/>
                    <a:pt x="55232" y="1376889"/>
                    <a:pt x="0" y="1144303"/>
                  </a:cubicBezTo>
                  <a:cubicBezTo>
                    <a:pt x="-55232" y="911717"/>
                    <a:pt x="30853" y="740172"/>
                    <a:pt x="0" y="638169"/>
                  </a:cubicBezTo>
                  <a:cubicBezTo>
                    <a:pt x="-30853" y="536166"/>
                    <a:pt x="8278" y="293037"/>
                    <a:pt x="0" y="0"/>
                  </a:cubicBezTo>
                  <a:close/>
                </a:path>
                <a:path w="8249801" h="4401164" stroke="0" extrusionOk="0">
                  <a:moveTo>
                    <a:pt x="0" y="0"/>
                  </a:moveTo>
                  <a:cubicBezTo>
                    <a:pt x="158078" y="-28237"/>
                    <a:pt x="562363" y="62297"/>
                    <a:pt x="754268" y="0"/>
                  </a:cubicBezTo>
                  <a:cubicBezTo>
                    <a:pt x="946173" y="-62297"/>
                    <a:pt x="1060998" y="54575"/>
                    <a:pt x="1261041" y="0"/>
                  </a:cubicBezTo>
                  <a:cubicBezTo>
                    <a:pt x="1461084" y="-54575"/>
                    <a:pt x="1680926" y="21331"/>
                    <a:pt x="1850313" y="0"/>
                  </a:cubicBezTo>
                  <a:cubicBezTo>
                    <a:pt x="2019700" y="-21331"/>
                    <a:pt x="2297743" y="663"/>
                    <a:pt x="2439584" y="0"/>
                  </a:cubicBezTo>
                  <a:cubicBezTo>
                    <a:pt x="2581425" y="-663"/>
                    <a:pt x="2680388" y="3191"/>
                    <a:pt x="2863859" y="0"/>
                  </a:cubicBezTo>
                  <a:cubicBezTo>
                    <a:pt x="3047330" y="-3191"/>
                    <a:pt x="3098988" y="38308"/>
                    <a:pt x="3205637" y="0"/>
                  </a:cubicBezTo>
                  <a:cubicBezTo>
                    <a:pt x="3312286" y="-38308"/>
                    <a:pt x="3662130" y="45541"/>
                    <a:pt x="3877406" y="0"/>
                  </a:cubicBezTo>
                  <a:cubicBezTo>
                    <a:pt x="4092682" y="-45541"/>
                    <a:pt x="4116563" y="42511"/>
                    <a:pt x="4301682" y="0"/>
                  </a:cubicBezTo>
                  <a:cubicBezTo>
                    <a:pt x="4486801" y="-42511"/>
                    <a:pt x="4763384" y="81341"/>
                    <a:pt x="5055949" y="0"/>
                  </a:cubicBezTo>
                  <a:cubicBezTo>
                    <a:pt x="5348514" y="-81341"/>
                    <a:pt x="5329651" y="42908"/>
                    <a:pt x="5562723" y="0"/>
                  </a:cubicBezTo>
                  <a:cubicBezTo>
                    <a:pt x="5795795" y="-42908"/>
                    <a:pt x="5799466" y="35486"/>
                    <a:pt x="5986998" y="0"/>
                  </a:cubicBezTo>
                  <a:cubicBezTo>
                    <a:pt x="6174530" y="-35486"/>
                    <a:pt x="6233495" y="36456"/>
                    <a:pt x="6411274" y="0"/>
                  </a:cubicBezTo>
                  <a:cubicBezTo>
                    <a:pt x="6589053" y="-36456"/>
                    <a:pt x="6701182" y="47237"/>
                    <a:pt x="6918047" y="0"/>
                  </a:cubicBezTo>
                  <a:cubicBezTo>
                    <a:pt x="7134912" y="-47237"/>
                    <a:pt x="7126877" y="23347"/>
                    <a:pt x="7259825" y="0"/>
                  </a:cubicBezTo>
                  <a:cubicBezTo>
                    <a:pt x="7392773" y="-23347"/>
                    <a:pt x="7950838" y="106259"/>
                    <a:pt x="8249801" y="0"/>
                  </a:cubicBezTo>
                  <a:cubicBezTo>
                    <a:pt x="8290958" y="165244"/>
                    <a:pt x="8228688" y="252496"/>
                    <a:pt x="8249801" y="462122"/>
                  </a:cubicBezTo>
                  <a:cubicBezTo>
                    <a:pt x="8270914" y="671748"/>
                    <a:pt x="8237467" y="869456"/>
                    <a:pt x="8249801" y="1012268"/>
                  </a:cubicBezTo>
                  <a:cubicBezTo>
                    <a:pt x="8262135" y="1155080"/>
                    <a:pt x="8244235" y="1389261"/>
                    <a:pt x="8249801" y="1650437"/>
                  </a:cubicBezTo>
                  <a:cubicBezTo>
                    <a:pt x="8255367" y="1911613"/>
                    <a:pt x="8245542" y="2152512"/>
                    <a:pt x="8249801" y="2288605"/>
                  </a:cubicBezTo>
                  <a:cubicBezTo>
                    <a:pt x="8254060" y="2424698"/>
                    <a:pt x="8196404" y="2716861"/>
                    <a:pt x="8249801" y="2838751"/>
                  </a:cubicBezTo>
                  <a:cubicBezTo>
                    <a:pt x="8303198" y="2960641"/>
                    <a:pt x="8210531" y="3102395"/>
                    <a:pt x="8249801" y="3300873"/>
                  </a:cubicBezTo>
                  <a:cubicBezTo>
                    <a:pt x="8289071" y="3499351"/>
                    <a:pt x="8167460" y="3861287"/>
                    <a:pt x="8249801" y="4401164"/>
                  </a:cubicBezTo>
                  <a:cubicBezTo>
                    <a:pt x="8123561" y="4444463"/>
                    <a:pt x="7905234" y="4375863"/>
                    <a:pt x="7743028" y="4401164"/>
                  </a:cubicBezTo>
                  <a:cubicBezTo>
                    <a:pt x="7580822" y="4426465"/>
                    <a:pt x="7309065" y="4340156"/>
                    <a:pt x="7071258" y="4401164"/>
                  </a:cubicBezTo>
                  <a:cubicBezTo>
                    <a:pt x="6833451" y="4462172"/>
                    <a:pt x="6681392" y="4346589"/>
                    <a:pt x="6481987" y="4401164"/>
                  </a:cubicBezTo>
                  <a:cubicBezTo>
                    <a:pt x="6282582" y="4455739"/>
                    <a:pt x="6070667" y="4374006"/>
                    <a:pt x="5727719" y="4401164"/>
                  </a:cubicBezTo>
                  <a:cubicBezTo>
                    <a:pt x="5384771" y="4428322"/>
                    <a:pt x="5402482" y="4388274"/>
                    <a:pt x="5138447" y="4401164"/>
                  </a:cubicBezTo>
                  <a:cubicBezTo>
                    <a:pt x="4874412" y="4414054"/>
                    <a:pt x="4747490" y="4351849"/>
                    <a:pt x="4549176" y="4401164"/>
                  </a:cubicBezTo>
                  <a:cubicBezTo>
                    <a:pt x="4350862" y="4450479"/>
                    <a:pt x="4335392" y="4387170"/>
                    <a:pt x="4207399" y="4401164"/>
                  </a:cubicBezTo>
                  <a:cubicBezTo>
                    <a:pt x="4079406" y="4415158"/>
                    <a:pt x="3954455" y="4390420"/>
                    <a:pt x="3865621" y="4401164"/>
                  </a:cubicBezTo>
                  <a:cubicBezTo>
                    <a:pt x="3776787" y="4411908"/>
                    <a:pt x="3357435" y="4350970"/>
                    <a:pt x="3111354" y="4401164"/>
                  </a:cubicBezTo>
                  <a:cubicBezTo>
                    <a:pt x="2865273" y="4451358"/>
                    <a:pt x="2829920" y="4380697"/>
                    <a:pt x="2687078" y="4401164"/>
                  </a:cubicBezTo>
                  <a:cubicBezTo>
                    <a:pt x="2544236" y="4421631"/>
                    <a:pt x="2403713" y="4394307"/>
                    <a:pt x="2180305" y="4401164"/>
                  </a:cubicBezTo>
                  <a:cubicBezTo>
                    <a:pt x="1956897" y="4408021"/>
                    <a:pt x="1802973" y="4379994"/>
                    <a:pt x="1673531" y="4401164"/>
                  </a:cubicBezTo>
                  <a:cubicBezTo>
                    <a:pt x="1544089" y="4422334"/>
                    <a:pt x="1261905" y="4363688"/>
                    <a:pt x="1084260" y="4401164"/>
                  </a:cubicBezTo>
                  <a:cubicBezTo>
                    <a:pt x="906615" y="4438640"/>
                    <a:pt x="817892" y="4399874"/>
                    <a:pt x="742482" y="4401164"/>
                  </a:cubicBezTo>
                  <a:cubicBezTo>
                    <a:pt x="667072" y="4402454"/>
                    <a:pt x="336753" y="4378219"/>
                    <a:pt x="0" y="4401164"/>
                  </a:cubicBezTo>
                  <a:cubicBezTo>
                    <a:pt x="-25470" y="4183233"/>
                    <a:pt x="31376" y="4137030"/>
                    <a:pt x="0" y="3939042"/>
                  </a:cubicBezTo>
                  <a:cubicBezTo>
                    <a:pt x="-31376" y="3741054"/>
                    <a:pt x="39406" y="3614401"/>
                    <a:pt x="0" y="3344885"/>
                  </a:cubicBezTo>
                  <a:cubicBezTo>
                    <a:pt x="-39406" y="3075369"/>
                    <a:pt x="39084" y="2914411"/>
                    <a:pt x="0" y="2706716"/>
                  </a:cubicBezTo>
                  <a:cubicBezTo>
                    <a:pt x="-39084" y="2499021"/>
                    <a:pt x="4155" y="2392778"/>
                    <a:pt x="0" y="2244594"/>
                  </a:cubicBezTo>
                  <a:cubicBezTo>
                    <a:pt x="-4155" y="2096410"/>
                    <a:pt x="63996" y="1882292"/>
                    <a:pt x="0" y="1650437"/>
                  </a:cubicBezTo>
                  <a:cubicBezTo>
                    <a:pt x="-63996" y="1418582"/>
                    <a:pt x="8521" y="1439177"/>
                    <a:pt x="0" y="1232326"/>
                  </a:cubicBezTo>
                  <a:cubicBezTo>
                    <a:pt x="-8521" y="1025475"/>
                    <a:pt x="23064" y="886069"/>
                    <a:pt x="0" y="638169"/>
                  </a:cubicBezTo>
                  <a:cubicBezTo>
                    <a:pt x="-23064" y="390269"/>
                    <a:pt x="27488" y="245711"/>
                    <a:pt x="0" y="0"/>
                  </a:cubicBezTo>
                  <a:close/>
                </a:path>
              </a:pathLst>
            </a:custGeom>
            <a:ln w="28575">
              <a:noFill/>
              <a:extLst>
                <a:ext uri="{C807C97D-BFC1-408E-A445-0C87EB9F89A2}">
                  <ask:lineSketchStyleProps xmlns:ask="http://schemas.microsoft.com/office/drawing/2018/sketchyshapes" sd="3083259487">
                    <a:prstGeom prst="rect">
                      <a:avLst/>
                    </a:prstGeom>
                    <ask:type>
                      <ask:lineSketchScribble/>
                    </ask:type>
                  </ask:lineSketchStyleProps>
                </a:ext>
              </a:extLst>
            </a:ln>
          </p:spPr>
        </p:pic>
        <p:pic>
          <p:nvPicPr>
            <p:cNvPr id="6" name="Picture 5" descr="Icon&#10;&#10;Description automatically generated">
              <a:hlinkClick r:id="rId2"/>
              <a:extLst>
                <a:ext uri="{FF2B5EF4-FFF2-40B4-BE49-F238E27FC236}">
                  <a16:creationId xmlns:a16="http://schemas.microsoft.com/office/drawing/2014/main" id="{B61D2B6B-09FF-4160-AC84-B1DC238A9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942" y="5030917"/>
              <a:ext cx="899534" cy="872548"/>
            </a:xfrm>
            <a:prstGeom prst="rect">
              <a:avLst/>
            </a:prstGeom>
          </p:spPr>
        </p:pic>
      </p:grpSp>
      <p:cxnSp>
        <p:nvCxnSpPr>
          <p:cNvPr id="9" name="Straight Connector 8">
            <a:extLst>
              <a:ext uri="{FF2B5EF4-FFF2-40B4-BE49-F238E27FC236}">
                <a16:creationId xmlns:a16="http://schemas.microsoft.com/office/drawing/2014/main" id="{C713DE8A-61B1-482F-BF1F-5C368192B101}"/>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00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CF5D1C-2DB5-46BB-A068-B396A84AE977}"/>
              </a:ext>
            </a:extLst>
          </p:cNvPr>
          <p:cNvSpPr/>
          <p:nvPr/>
        </p:nvSpPr>
        <p:spPr>
          <a:xfrm>
            <a:off x="511621" y="593227"/>
            <a:ext cx="11435037" cy="991618"/>
          </a:xfrm>
          <a:prstGeom prst="rect">
            <a:avLst/>
          </a:prstGeom>
        </p:spPr>
        <p:txBody>
          <a:bodyPr wrap="square">
            <a:spAutoFit/>
          </a:bodyPr>
          <a:lstStyle/>
          <a:p>
            <a:pPr>
              <a:lnSpc>
                <a:spcPct val="107000"/>
              </a:lnSpc>
              <a:spcAft>
                <a:spcPts val="800"/>
              </a:spcAft>
            </a:pPr>
            <a:r>
              <a:rPr lang="et-EE" sz="2800" b="1" dirty="0">
                <a:solidFill>
                  <a:srgbClr val="FF9900"/>
                </a:solidFill>
                <a:latin typeface="Times New Roman" panose="02020603050405020304" pitchFamily="18" charset="0"/>
                <a:ea typeface="Calibri" panose="020F0502020204030204" pitchFamily="34" charset="0"/>
                <a:cs typeface="Arial" panose="020B0604020202020204" pitchFamily="34" charset="0"/>
              </a:rPr>
              <a:t>Ülesanne 1.</a:t>
            </a:r>
            <a:r>
              <a:rPr lang="et-EE" sz="2800" dirty="0">
                <a:latin typeface="Times New Roman" panose="02020603050405020304" pitchFamily="18" charset="0"/>
                <a:ea typeface="Calibri" panose="020F0502020204030204" pitchFamily="34" charset="0"/>
                <a:cs typeface="Arial" panose="020B0604020202020204" pitchFamily="34" charset="0"/>
              </a:rPr>
              <a:t> Leia järgnevate küljepikkustega objektide pikkused nägemisnurga kraadides (1, 3, 5 cm) eeldusel, et objekt paikneb 57 cm kaugusel silmast.</a:t>
            </a:r>
            <a:endParaRPr lang="en-GB" sz="2400" dirty="0">
              <a:latin typeface="Calibri" panose="020F0502020204030204" pitchFamily="34" charset="0"/>
              <a:ea typeface="Calibri" panose="020F050202020403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E80056C9-9F73-4942-B5B6-3891A6DD726E}"/>
              </a:ext>
            </a:extLst>
          </p:cNvPr>
          <p:cNvGrpSpPr/>
          <p:nvPr/>
        </p:nvGrpSpPr>
        <p:grpSpPr>
          <a:xfrm>
            <a:off x="1971099" y="2026408"/>
            <a:ext cx="8249801" cy="4401164"/>
            <a:chOff x="1859587" y="1658418"/>
            <a:chExt cx="8249801" cy="4401164"/>
          </a:xfrm>
        </p:grpSpPr>
        <p:pic>
          <p:nvPicPr>
            <p:cNvPr id="2" name="Picture 1">
              <a:hlinkClick r:id="rId2"/>
              <a:extLst>
                <a:ext uri="{FF2B5EF4-FFF2-40B4-BE49-F238E27FC236}">
                  <a16:creationId xmlns:a16="http://schemas.microsoft.com/office/drawing/2014/main" id="{7FD85B9D-C540-4699-A227-DA71A1ECCDCD}"/>
                </a:ext>
              </a:extLst>
            </p:cNvPr>
            <p:cNvPicPr>
              <a:picLocks noChangeAspect="1"/>
            </p:cNvPicPr>
            <p:nvPr/>
          </p:nvPicPr>
          <p:blipFill>
            <a:blip r:embed="rId3"/>
            <a:stretch>
              <a:fillRect/>
            </a:stretch>
          </p:blipFill>
          <p:spPr>
            <a:xfrm>
              <a:off x="1859587" y="1658418"/>
              <a:ext cx="8249801" cy="4401164"/>
            </a:xfrm>
            <a:custGeom>
              <a:avLst/>
              <a:gdLst>
                <a:gd name="connsiteX0" fmla="*/ 0 w 8249801"/>
                <a:gd name="connsiteY0" fmla="*/ 0 h 4401164"/>
                <a:gd name="connsiteX1" fmla="*/ 424275 w 8249801"/>
                <a:gd name="connsiteY1" fmla="*/ 0 h 4401164"/>
                <a:gd name="connsiteX2" fmla="*/ 848551 w 8249801"/>
                <a:gd name="connsiteY2" fmla="*/ 0 h 4401164"/>
                <a:gd name="connsiteX3" fmla="*/ 1602818 w 8249801"/>
                <a:gd name="connsiteY3" fmla="*/ 0 h 4401164"/>
                <a:gd name="connsiteX4" fmla="*/ 2192090 w 8249801"/>
                <a:gd name="connsiteY4" fmla="*/ 0 h 4401164"/>
                <a:gd name="connsiteX5" fmla="*/ 2698863 w 8249801"/>
                <a:gd name="connsiteY5" fmla="*/ 0 h 4401164"/>
                <a:gd name="connsiteX6" fmla="*/ 3453131 w 8249801"/>
                <a:gd name="connsiteY6" fmla="*/ 0 h 4401164"/>
                <a:gd name="connsiteX7" fmla="*/ 4207399 w 8249801"/>
                <a:gd name="connsiteY7" fmla="*/ 0 h 4401164"/>
                <a:gd name="connsiteX8" fmla="*/ 4714172 w 8249801"/>
                <a:gd name="connsiteY8" fmla="*/ 0 h 4401164"/>
                <a:gd name="connsiteX9" fmla="*/ 5055949 w 8249801"/>
                <a:gd name="connsiteY9" fmla="*/ 0 h 4401164"/>
                <a:gd name="connsiteX10" fmla="*/ 5645221 w 8249801"/>
                <a:gd name="connsiteY10" fmla="*/ 0 h 4401164"/>
                <a:gd name="connsiteX11" fmla="*/ 5986998 w 8249801"/>
                <a:gd name="connsiteY11" fmla="*/ 0 h 4401164"/>
                <a:gd name="connsiteX12" fmla="*/ 6411274 w 8249801"/>
                <a:gd name="connsiteY12" fmla="*/ 0 h 4401164"/>
                <a:gd name="connsiteX13" fmla="*/ 6835549 w 8249801"/>
                <a:gd name="connsiteY13" fmla="*/ 0 h 4401164"/>
                <a:gd name="connsiteX14" fmla="*/ 7259825 w 8249801"/>
                <a:gd name="connsiteY14" fmla="*/ 0 h 4401164"/>
                <a:gd name="connsiteX15" fmla="*/ 8249801 w 8249801"/>
                <a:gd name="connsiteY15" fmla="*/ 0 h 4401164"/>
                <a:gd name="connsiteX16" fmla="*/ 8249801 w 8249801"/>
                <a:gd name="connsiteY16" fmla="*/ 462122 h 4401164"/>
                <a:gd name="connsiteX17" fmla="*/ 8249801 w 8249801"/>
                <a:gd name="connsiteY17" fmla="*/ 1056279 h 4401164"/>
                <a:gd name="connsiteX18" fmla="*/ 8249801 w 8249801"/>
                <a:gd name="connsiteY18" fmla="*/ 1518402 h 4401164"/>
                <a:gd name="connsiteX19" fmla="*/ 8249801 w 8249801"/>
                <a:gd name="connsiteY19" fmla="*/ 2156570 h 4401164"/>
                <a:gd name="connsiteX20" fmla="*/ 8249801 w 8249801"/>
                <a:gd name="connsiteY20" fmla="*/ 2794739 h 4401164"/>
                <a:gd name="connsiteX21" fmla="*/ 8249801 w 8249801"/>
                <a:gd name="connsiteY21" fmla="*/ 3256861 h 4401164"/>
                <a:gd name="connsiteX22" fmla="*/ 8249801 w 8249801"/>
                <a:gd name="connsiteY22" fmla="*/ 3718984 h 4401164"/>
                <a:gd name="connsiteX23" fmla="*/ 8249801 w 8249801"/>
                <a:gd name="connsiteY23" fmla="*/ 4401164 h 4401164"/>
                <a:gd name="connsiteX24" fmla="*/ 7743028 w 8249801"/>
                <a:gd name="connsiteY24" fmla="*/ 4401164 h 4401164"/>
                <a:gd name="connsiteX25" fmla="*/ 7236254 w 8249801"/>
                <a:gd name="connsiteY25" fmla="*/ 4401164 h 4401164"/>
                <a:gd name="connsiteX26" fmla="*/ 6646983 w 8249801"/>
                <a:gd name="connsiteY26" fmla="*/ 4401164 h 4401164"/>
                <a:gd name="connsiteX27" fmla="*/ 6140209 w 8249801"/>
                <a:gd name="connsiteY27" fmla="*/ 4401164 h 4401164"/>
                <a:gd name="connsiteX28" fmla="*/ 5468440 w 8249801"/>
                <a:gd name="connsiteY28" fmla="*/ 4401164 h 4401164"/>
                <a:gd name="connsiteX29" fmla="*/ 4961666 w 8249801"/>
                <a:gd name="connsiteY29" fmla="*/ 4401164 h 4401164"/>
                <a:gd name="connsiteX30" fmla="*/ 4207399 w 8249801"/>
                <a:gd name="connsiteY30" fmla="*/ 4401164 h 4401164"/>
                <a:gd name="connsiteX31" fmla="*/ 3618127 w 8249801"/>
                <a:gd name="connsiteY31" fmla="*/ 4401164 h 4401164"/>
                <a:gd name="connsiteX32" fmla="*/ 3111354 w 8249801"/>
                <a:gd name="connsiteY32" fmla="*/ 4401164 h 4401164"/>
                <a:gd name="connsiteX33" fmla="*/ 2522082 w 8249801"/>
                <a:gd name="connsiteY33" fmla="*/ 4401164 h 4401164"/>
                <a:gd name="connsiteX34" fmla="*/ 1932811 w 8249801"/>
                <a:gd name="connsiteY34" fmla="*/ 4401164 h 4401164"/>
                <a:gd name="connsiteX35" fmla="*/ 1508535 w 8249801"/>
                <a:gd name="connsiteY35" fmla="*/ 4401164 h 4401164"/>
                <a:gd name="connsiteX36" fmla="*/ 1166758 w 8249801"/>
                <a:gd name="connsiteY36" fmla="*/ 4401164 h 4401164"/>
                <a:gd name="connsiteX37" fmla="*/ 577486 w 8249801"/>
                <a:gd name="connsiteY37" fmla="*/ 4401164 h 4401164"/>
                <a:gd name="connsiteX38" fmla="*/ 0 w 8249801"/>
                <a:gd name="connsiteY38" fmla="*/ 4401164 h 4401164"/>
                <a:gd name="connsiteX39" fmla="*/ 0 w 8249801"/>
                <a:gd name="connsiteY39" fmla="*/ 3851019 h 4401164"/>
                <a:gd name="connsiteX40" fmla="*/ 0 w 8249801"/>
                <a:gd name="connsiteY40" fmla="*/ 3388896 h 4401164"/>
                <a:gd name="connsiteX41" fmla="*/ 0 w 8249801"/>
                <a:gd name="connsiteY41" fmla="*/ 2750728 h 4401164"/>
                <a:gd name="connsiteX42" fmla="*/ 0 w 8249801"/>
                <a:gd name="connsiteY42" fmla="*/ 2288605 h 4401164"/>
                <a:gd name="connsiteX43" fmla="*/ 0 w 8249801"/>
                <a:gd name="connsiteY43" fmla="*/ 1650437 h 4401164"/>
                <a:gd name="connsiteX44" fmla="*/ 0 w 8249801"/>
                <a:gd name="connsiteY44" fmla="*/ 1144303 h 4401164"/>
                <a:gd name="connsiteX45" fmla="*/ 0 w 8249801"/>
                <a:gd name="connsiteY45" fmla="*/ 638169 h 4401164"/>
                <a:gd name="connsiteX46" fmla="*/ 0 w 8249801"/>
                <a:gd name="connsiteY46" fmla="*/ 0 h 440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249801" h="4401164" fill="none" extrusionOk="0">
                  <a:moveTo>
                    <a:pt x="0" y="0"/>
                  </a:moveTo>
                  <a:cubicBezTo>
                    <a:pt x="90887" y="-12753"/>
                    <a:pt x="233411" y="34863"/>
                    <a:pt x="424275" y="0"/>
                  </a:cubicBezTo>
                  <a:cubicBezTo>
                    <a:pt x="615140" y="-34863"/>
                    <a:pt x="643326" y="22710"/>
                    <a:pt x="848551" y="0"/>
                  </a:cubicBezTo>
                  <a:cubicBezTo>
                    <a:pt x="1053776" y="-22710"/>
                    <a:pt x="1348667" y="68694"/>
                    <a:pt x="1602818" y="0"/>
                  </a:cubicBezTo>
                  <a:cubicBezTo>
                    <a:pt x="1856969" y="-68694"/>
                    <a:pt x="1900052" y="67297"/>
                    <a:pt x="2192090" y="0"/>
                  </a:cubicBezTo>
                  <a:cubicBezTo>
                    <a:pt x="2484128" y="-67297"/>
                    <a:pt x="2543210" y="40458"/>
                    <a:pt x="2698863" y="0"/>
                  </a:cubicBezTo>
                  <a:cubicBezTo>
                    <a:pt x="2854516" y="-40458"/>
                    <a:pt x="3235985" y="51226"/>
                    <a:pt x="3453131" y="0"/>
                  </a:cubicBezTo>
                  <a:cubicBezTo>
                    <a:pt x="3670277" y="-51226"/>
                    <a:pt x="3948003" y="45009"/>
                    <a:pt x="4207399" y="0"/>
                  </a:cubicBezTo>
                  <a:cubicBezTo>
                    <a:pt x="4466795" y="-45009"/>
                    <a:pt x="4604074" y="53496"/>
                    <a:pt x="4714172" y="0"/>
                  </a:cubicBezTo>
                  <a:cubicBezTo>
                    <a:pt x="4824270" y="-53496"/>
                    <a:pt x="4983622" y="13609"/>
                    <a:pt x="5055949" y="0"/>
                  </a:cubicBezTo>
                  <a:cubicBezTo>
                    <a:pt x="5128276" y="-13609"/>
                    <a:pt x="5488742" y="9312"/>
                    <a:pt x="5645221" y="0"/>
                  </a:cubicBezTo>
                  <a:cubicBezTo>
                    <a:pt x="5801700" y="-9312"/>
                    <a:pt x="5889577" y="21215"/>
                    <a:pt x="5986998" y="0"/>
                  </a:cubicBezTo>
                  <a:cubicBezTo>
                    <a:pt x="6084419" y="-21215"/>
                    <a:pt x="6202016" y="17171"/>
                    <a:pt x="6411274" y="0"/>
                  </a:cubicBezTo>
                  <a:cubicBezTo>
                    <a:pt x="6620532" y="-17171"/>
                    <a:pt x="6738885" y="12849"/>
                    <a:pt x="6835549" y="0"/>
                  </a:cubicBezTo>
                  <a:cubicBezTo>
                    <a:pt x="6932214" y="-12849"/>
                    <a:pt x="7052913" y="26576"/>
                    <a:pt x="7259825" y="0"/>
                  </a:cubicBezTo>
                  <a:cubicBezTo>
                    <a:pt x="7466737" y="-26576"/>
                    <a:pt x="7873170" y="64104"/>
                    <a:pt x="8249801" y="0"/>
                  </a:cubicBezTo>
                  <a:cubicBezTo>
                    <a:pt x="8255831" y="211023"/>
                    <a:pt x="8242766" y="287711"/>
                    <a:pt x="8249801" y="462122"/>
                  </a:cubicBezTo>
                  <a:cubicBezTo>
                    <a:pt x="8256836" y="636533"/>
                    <a:pt x="8212537" y="805935"/>
                    <a:pt x="8249801" y="1056279"/>
                  </a:cubicBezTo>
                  <a:cubicBezTo>
                    <a:pt x="8287065" y="1306623"/>
                    <a:pt x="8216891" y="1381198"/>
                    <a:pt x="8249801" y="1518402"/>
                  </a:cubicBezTo>
                  <a:cubicBezTo>
                    <a:pt x="8282711" y="1655606"/>
                    <a:pt x="8196761" y="2006148"/>
                    <a:pt x="8249801" y="2156570"/>
                  </a:cubicBezTo>
                  <a:cubicBezTo>
                    <a:pt x="8302841" y="2306992"/>
                    <a:pt x="8176006" y="2566477"/>
                    <a:pt x="8249801" y="2794739"/>
                  </a:cubicBezTo>
                  <a:cubicBezTo>
                    <a:pt x="8323596" y="3023001"/>
                    <a:pt x="8241226" y="3106055"/>
                    <a:pt x="8249801" y="3256861"/>
                  </a:cubicBezTo>
                  <a:cubicBezTo>
                    <a:pt x="8258376" y="3407667"/>
                    <a:pt x="8217339" y="3597726"/>
                    <a:pt x="8249801" y="3718984"/>
                  </a:cubicBezTo>
                  <a:cubicBezTo>
                    <a:pt x="8282263" y="3840242"/>
                    <a:pt x="8196030" y="4237022"/>
                    <a:pt x="8249801" y="4401164"/>
                  </a:cubicBezTo>
                  <a:cubicBezTo>
                    <a:pt x="8002313" y="4414232"/>
                    <a:pt x="7937348" y="4372333"/>
                    <a:pt x="7743028" y="4401164"/>
                  </a:cubicBezTo>
                  <a:cubicBezTo>
                    <a:pt x="7548708" y="4429995"/>
                    <a:pt x="7392687" y="4353186"/>
                    <a:pt x="7236254" y="4401164"/>
                  </a:cubicBezTo>
                  <a:cubicBezTo>
                    <a:pt x="7079821" y="4449142"/>
                    <a:pt x="6900811" y="4396747"/>
                    <a:pt x="6646983" y="4401164"/>
                  </a:cubicBezTo>
                  <a:cubicBezTo>
                    <a:pt x="6393155" y="4405581"/>
                    <a:pt x="6314637" y="4360420"/>
                    <a:pt x="6140209" y="4401164"/>
                  </a:cubicBezTo>
                  <a:cubicBezTo>
                    <a:pt x="5965781" y="4441908"/>
                    <a:pt x="5629878" y="4338609"/>
                    <a:pt x="5468440" y="4401164"/>
                  </a:cubicBezTo>
                  <a:cubicBezTo>
                    <a:pt x="5307002" y="4463719"/>
                    <a:pt x="5085414" y="4390391"/>
                    <a:pt x="4961666" y="4401164"/>
                  </a:cubicBezTo>
                  <a:cubicBezTo>
                    <a:pt x="4837918" y="4411937"/>
                    <a:pt x="4541711" y="4360017"/>
                    <a:pt x="4207399" y="4401164"/>
                  </a:cubicBezTo>
                  <a:cubicBezTo>
                    <a:pt x="3873087" y="4442311"/>
                    <a:pt x="3876566" y="4350944"/>
                    <a:pt x="3618127" y="4401164"/>
                  </a:cubicBezTo>
                  <a:cubicBezTo>
                    <a:pt x="3359688" y="4451384"/>
                    <a:pt x="3216877" y="4387938"/>
                    <a:pt x="3111354" y="4401164"/>
                  </a:cubicBezTo>
                  <a:cubicBezTo>
                    <a:pt x="3005831" y="4414390"/>
                    <a:pt x="2792967" y="4391384"/>
                    <a:pt x="2522082" y="4401164"/>
                  </a:cubicBezTo>
                  <a:cubicBezTo>
                    <a:pt x="2251197" y="4410944"/>
                    <a:pt x="2132737" y="4383365"/>
                    <a:pt x="1932811" y="4401164"/>
                  </a:cubicBezTo>
                  <a:cubicBezTo>
                    <a:pt x="1732885" y="4418963"/>
                    <a:pt x="1687377" y="4373114"/>
                    <a:pt x="1508535" y="4401164"/>
                  </a:cubicBezTo>
                  <a:cubicBezTo>
                    <a:pt x="1329693" y="4429214"/>
                    <a:pt x="1300291" y="4362307"/>
                    <a:pt x="1166758" y="4401164"/>
                  </a:cubicBezTo>
                  <a:cubicBezTo>
                    <a:pt x="1033225" y="4440021"/>
                    <a:pt x="843451" y="4381540"/>
                    <a:pt x="577486" y="4401164"/>
                  </a:cubicBezTo>
                  <a:cubicBezTo>
                    <a:pt x="311521" y="4420788"/>
                    <a:pt x="214425" y="4363700"/>
                    <a:pt x="0" y="4401164"/>
                  </a:cubicBezTo>
                  <a:cubicBezTo>
                    <a:pt x="-1433" y="4126433"/>
                    <a:pt x="25884" y="4036502"/>
                    <a:pt x="0" y="3851019"/>
                  </a:cubicBezTo>
                  <a:cubicBezTo>
                    <a:pt x="-25884" y="3665536"/>
                    <a:pt x="21555" y="3610882"/>
                    <a:pt x="0" y="3388896"/>
                  </a:cubicBezTo>
                  <a:cubicBezTo>
                    <a:pt x="-21555" y="3166910"/>
                    <a:pt x="2985" y="2913006"/>
                    <a:pt x="0" y="2750728"/>
                  </a:cubicBezTo>
                  <a:cubicBezTo>
                    <a:pt x="-2985" y="2588450"/>
                    <a:pt x="37148" y="2388484"/>
                    <a:pt x="0" y="2288605"/>
                  </a:cubicBezTo>
                  <a:cubicBezTo>
                    <a:pt x="-37148" y="2188726"/>
                    <a:pt x="31154" y="1916126"/>
                    <a:pt x="0" y="1650437"/>
                  </a:cubicBezTo>
                  <a:cubicBezTo>
                    <a:pt x="-31154" y="1384748"/>
                    <a:pt x="55232" y="1376889"/>
                    <a:pt x="0" y="1144303"/>
                  </a:cubicBezTo>
                  <a:cubicBezTo>
                    <a:pt x="-55232" y="911717"/>
                    <a:pt x="30853" y="740172"/>
                    <a:pt x="0" y="638169"/>
                  </a:cubicBezTo>
                  <a:cubicBezTo>
                    <a:pt x="-30853" y="536166"/>
                    <a:pt x="8278" y="293037"/>
                    <a:pt x="0" y="0"/>
                  </a:cubicBezTo>
                  <a:close/>
                </a:path>
                <a:path w="8249801" h="4401164" stroke="0" extrusionOk="0">
                  <a:moveTo>
                    <a:pt x="0" y="0"/>
                  </a:moveTo>
                  <a:cubicBezTo>
                    <a:pt x="158078" y="-28237"/>
                    <a:pt x="562363" y="62297"/>
                    <a:pt x="754268" y="0"/>
                  </a:cubicBezTo>
                  <a:cubicBezTo>
                    <a:pt x="946173" y="-62297"/>
                    <a:pt x="1060998" y="54575"/>
                    <a:pt x="1261041" y="0"/>
                  </a:cubicBezTo>
                  <a:cubicBezTo>
                    <a:pt x="1461084" y="-54575"/>
                    <a:pt x="1680926" y="21331"/>
                    <a:pt x="1850313" y="0"/>
                  </a:cubicBezTo>
                  <a:cubicBezTo>
                    <a:pt x="2019700" y="-21331"/>
                    <a:pt x="2297743" y="663"/>
                    <a:pt x="2439584" y="0"/>
                  </a:cubicBezTo>
                  <a:cubicBezTo>
                    <a:pt x="2581425" y="-663"/>
                    <a:pt x="2680388" y="3191"/>
                    <a:pt x="2863859" y="0"/>
                  </a:cubicBezTo>
                  <a:cubicBezTo>
                    <a:pt x="3047330" y="-3191"/>
                    <a:pt x="3098988" y="38308"/>
                    <a:pt x="3205637" y="0"/>
                  </a:cubicBezTo>
                  <a:cubicBezTo>
                    <a:pt x="3312286" y="-38308"/>
                    <a:pt x="3662130" y="45541"/>
                    <a:pt x="3877406" y="0"/>
                  </a:cubicBezTo>
                  <a:cubicBezTo>
                    <a:pt x="4092682" y="-45541"/>
                    <a:pt x="4116563" y="42511"/>
                    <a:pt x="4301682" y="0"/>
                  </a:cubicBezTo>
                  <a:cubicBezTo>
                    <a:pt x="4486801" y="-42511"/>
                    <a:pt x="4763384" y="81341"/>
                    <a:pt x="5055949" y="0"/>
                  </a:cubicBezTo>
                  <a:cubicBezTo>
                    <a:pt x="5348514" y="-81341"/>
                    <a:pt x="5329651" y="42908"/>
                    <a:pt x="5562723" y="0"/>
                  </a:cubicBezTo>
                  <a:cubicBezTo>
                    <a:pt x="5795795" y="-42908"/>
                    <a:pt x="5799466" y="35486"/>
                    <a:pt x="5986998" y="0"/>
                  </a:cubicBezTo>
                  <a:cubicBezTo>
                    <a:pt x="6174530" y="-35486"/>
                    <a:pt x="6233495" y="36456"/>
                    <a:pt x="6411274" y="0"/>
                  </a:cubicBezTo>
                  <a:cubicBezTo>
                    <a:pt x="6589053" y="-36456"/>
                    <a:pt x="6701182" y="47237"/>
                    <a:pt x="6918047" y="0"/>
                  </a:cubicBezTo>
                  <a:cubicBezTo>
                    <a:pt x="7134912" y="-47237"/>
                    <a:pt x="7126877" y="23347"/>
                    <a:pt x="7259825" y="0"/>
                  </a:cubicBezTo>
                  <a:cubicBezTo>
                    <a:pt x="7392773" y="-23347"/>
                    <a:pt x="7950838" y="106259"/>
                    <a:pt x="8249801" y="0"/>
                  </a:cubicBezTo>
                  <a:cubicBezTo>
                    <a:pt x="8290958" y="165244"/>
                    <a:pt x="8228688" y="252496"/>
                    <a:pt x="8249801" y="462122"/>
                  </a:cubicBezTo>
                  <a:cubicBezTo>
                    <a:pt x="8270914" y="671748"/>
                    <a:pt x="8237467" y="869456"/>
                    <a:pt x="8249801" y="1012268"/>
                  </a:cubicBezTo>
                  <a:cubicBezTo>
                    <a:pt x="8262135" y="1155080"/>
                    <a:pt x="8244235" y="1389261"/>
                    <a:pt x="8249801" y="1650437"/>
                  </a:cubicBezTo>
                  <a:cubicBezTo>
                    <a:pt x="8255367" y="1911613"/>
                    <a:pt x="8245542" y="2152512"/>
                    <a:pt x="8249801" y="2288605"/>
                  </a:cubicBezTo>
                  <a:cubicBezTo>
                    <a:pt x="8254060" y="2424698"/>
                    <a:pt x="8196404" y="2716861"/>
                    <a:pt x="8249801" y="2838751"/>
                  </a:cubicBezTo>
                  <a:cubicBezTo>
                    <a:pt x="8303198" y="2960641"/>
                    <a:pt x="8210531" y="3102395"/>
                    <a:pt x="8249801" y="3300873"/>
                  </a:cubicBezTo>
                  <a:cubicBezTo>
                    <a:pt x="8289071" y="3499351"/>
                    <a:pt x="8167460" y="3861287"/>
                    <a:pt x="8249801" y="4401164"/>
                  </a:cubicBezTo>
                  <a:cubicBezTo>
                    <a:pt x="8123561" y="4444463"/>
                    <a:pt x="7905234" y="4375863"/>
                    <a:pt x="7743028" y="4401164"/>
                  </a:cubicBezTo>
                  <a:cubicBezTo>
                    <a:pt x="7580822" y="4426465"/>
                    <a:pt x="7309065" y="4340156"/>
                    <a:pt x="7071258" y="4401164"/>
                  </a:cubicBezTo>
                  <a:cubicBezTo>
                    <a:pt x="6833451" y="4462172"/>
                    <a:pt x="6681392" y="4346589"/>
                    <a:pt x="6481987" y="4401164"/>
                  </a:cubicBezTo>
                  <a:cubicBezTo>
                    <a:pt x="6282582" y="4455739"/>
                    <a:pt x="6070667" y="4374006"/>
                    <a:pt x="5727719" y="4401164"/>
                  </a:cubicBezTo>
                  <a:cubicBezTo>
                    <a:pt x="5384771" y="4428322"/>
                    <a:pt x="5402482" y="4388274"/>
                    <a:pt x="5138447" y="4401164"/>
                  </a:cubicBezTo>
                  <a:cubicBezTo>
                    <a:pt x="4874412" y="4414054"/>
                    <a:pt x="4747490" y="4351849"/>
                    <a:pt x="4549176" y="4401164"/>
                  </a:cubicBezTo>
                  <a:cubicBezTo>
                    <a:pt x="4350862" y="4450479"/>
                    <a:pt x="4335392" y="4387170"/>
                    <a:pt x="4207399" y="4401164"/>
                  </a:cubicBezTo>
                  <a:cubicBezTo>
                    <a:pt x="4079406" y="4415158"/>
                    <a:pt x="3954455" y="4390420"/>
                    <a:pt x="3865621" y="4401164"/>
                  </a:cubicBezTo>
                  <a:cubicBezTo>
                    <a:pt x="3776787" y="4411908"/>
                    <a:pt x="3357435" y="4350970"/>
                    <a:pt x="3111354" y="4401164"/>
                  </a:cubicBezTo>
                  <a:cubicBezTo>
                    <a:pt x="2865273" y="4451358"/>
                    <a:pt x="2829920" y="4380697"/>
                    <a:pt x="2687078" y="4401164"/>
                  </a:cubicBezTo>
                  <a:cubicBezTo>
                    <a:pt x="2544236" y="4421631"/>
                    <a:pt x="2403713" y="4394307"/>
                    <a:pt x="2180305" y="4401164"/>
                  </a:cubicBezTo>
                  <a:cubicBezTo>
                    <a:pt x="1956897" y="4408021"/>
                    <a:pt x="1802973" y="4379994"/>
                    <a:pt x="1673531" y="4401164"/>
                  </a:cubicBezTo>
                  <a:cubicBezTo>
                    <a:pt x="1544089" y="4422334"/>
                    <a:pt x="1261905" y="4363688"/>
                    <a:pt x="1084260" y="4401164"/>
                  </a:cubicBezTo>
                  <a:cubicBezTo>
                    <a:pt x="906615" y="4438640"/>
                    <a:pt x="817892" y="4399874"/>
                    <a:pt x="742482" y="4401164"/>
                  </a:cubicBezTo>
                  <a:cubicBezTo>
                    <a:pt x="667072" y="4402454"/>
                    <a:pt x="336753" y="4378219"/>
                    <a:pt x="0" y="4401164"/>
                  </a:cubicBezTo>
                  <a:cubicBezTo>
                    <a:pt x="-25470" y="4183233"/>
                    <a:pt x="31376" y="4137030"/>
                    <a:pt x="0" y="3939042"/>
                  </a:cubicBezTo>
                  <a:cubicBezTo>
                    <a:pt x="-31376" y="3741054"/>
                    <a:pt x="39406" y="3614401"/>
                    <a:pt x="0" y="3344885"/>
                  </a:cubicBezTo>
                  <a:cubicBezTo>
                    <a:pt x="-39406" y="3075369"/>
                    <a:pt x="39084" y="2914411"/>
                    <a:pt x="0" y="2706716"/>
                  </a:cubicBezTo>
                  <a:cubicBezTo>
                    <a:pt x="-39084" y="2499021"/>
                    <a:pt x="4155" y="2392778"/>
                    <a:pt x="0" y="2244594"/>
                  </a:cubicBezTo>
                  <a:cubicBezTo>
                    <a:pt x="-4155" y="2096410"/>
                    <a:pt x="63996" y="1882292"/>
                    <a:pt x="0" y="1650437"/>
                  </a:cubicBezTo>
                  <a:cubicBezTo>
                    <a:pt x="-63996" y="1418582"/>
                    <a:pt x="8521" y="1439177"/>
                    <a:pt x="0" y="1232326"/>
                  </a:cubicBezTo>
                  <a:cubicBezTo>
                    <a:pt x="-8521" y="1025475"/>
                    <a:pt x="23064" y="886069"/>
                    <a:pt x="0" y="638169"/>
                  </a:cubicBezTo>
                  <a:cubicBezTo>
                    <a:pt x="-23064" y="390269"/>
                    <a:pt x="27488" y="245711"/>
                    <a:pt x="0" y="0"/>
                  </a:cubicBezTo>
                  <a:close/>
                </a:path>
              </a:pathLst>
            </a:custGeom>
            <a:ln w="28575">
              <a:noFill/>
              <a:extLst>
                <a:ext uri="{C807C97D-BFC1-408E-A445-0C87EB9F89A2}">
                  <ask:lineSketchStyleProps xmlns:ask="http://schemas.microsoft.com/office/drawing/2018/sketchyshapes" sd="3083259487">
                    <a:prstGeom prst="rect">
                      <a:avLst/>
                    </a:prstGeom>
                    <ask:type>
                      <ask:lineSketchScribble/>
                    </ask:type>
                  </ask:lineSketchStyleProps>
                </a:ext>
              </a:extLst>
            </a:ln>
          </p:spPr>
        </p:pic>
        <p:pic>
          <p:nvPicPr>
            <p:cNvPr id="6" name="Picture 5" descr="Icon&#10;&#10;Description automatically generated">
              <a:hlinkClick r:id="rId2"/>
              <a:extLst>
                <a:ext uri="{FF2B5EF4-FFF2-40B4-BE49-F238E27FC236}">
                  <a16:creationId xmlns:a16="http://schemas.microsoft.com/office/drawing/2014/main" id="{B61D2B6B-09FF-4160-AC84-B1DC238A9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5942" y="5030917"/>
              <a:ext cx="899534" cy="872548"/>
            </a:xfrm>
            <a:prstGeom prst="rect">
              <a:avLst/>
            </a:prstGeom>
          </p:spPr>
        </p:pic>
      </p:grpSp>
      <p:cxnSp>
        <p:nvCxnSpPr>
          <p:cNvPr id="9" name="Straight Connector 8">
            <a:extLst>
              <a:ext uri="{FF2B5EF4-FFF2-40B4-BE49-F238E27FC236}">
                <a16:creationId xmlns:a16="http://schemas.microsoft.com/office/drawing/2014/main" id="{C713DE8A-61B1-482F-BF1F-5C368192B101}"/>
              </a:ext>
            </a:extLst>
          </p:cNvPr>
          <p:cNvCxnSpPr/>
          <p:nvPr/>
        </p:nvCxnSpPr>
        <p:spPr>
          <a:xfrm>
            <a:off x="122663" y="0"/>
            <a:ext cx="0" cy="6858000"/>
          </a:xfrm>
          <a:prstGeom prst="line">
            <a:avLst/>
          </a:prstGeom>
          <a:ln w="25082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477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E22F1A-A757-457D-AB6B-6F5A002816A7}"/>
              </a:ext>
            </a:extLst>
          </p:cNvPr>
          <p:cNvPicPr>
            <a:picLocks noChangeAspect="1"/>
          </p:cNvPicPr>
          <p:nvPr/>
        </p:nvPicPr>
        <p:blipFill>
          <a:blip r:embed="rId3"/>
          <a:stretch>
            <a:fillRect/>
          </a:stretch>
        </p:blipFill>
        <p:spPr>
          <a:xfrm>
            <a:off x="965767" y="175102"/>
            <a:ext cx="6029042" cy="6507795"/>
          </a:xfrm>
          <a:prstGeom prst="rect">
            <a:avLst/>
          </a:prstGeom>
        </p:spPr>
      </p:pic>
      <p:sp>
        <p:nvSpPr>
          <p:cNvPr id="3" name="Rectangle 2">
            <a:extLst>
              <a:ext uri="{FF2B5EF4-FFF2-40B4-BE49-F238E27FC236}">
                <a16:creationId xmlns:a16="http://schemas.microsoft.com/office/drawing/2014/main" id="{41167899-E970-4DCF-A540-21BB14494861}"/>
              </a:ext>
            </a:extLst>
          </p:cNvPr>
          <p:cNvSpPr/>
          <p:nvPr/>
        </p:nvSpPr>
        <p:spPr>
          <a:xfrm>
            <a:off x="7405255" y="1328328"/>
            <a:ext cx="4440382" cy="3700244"/>
          </a:xfrm>
          <a:prstGeom prst="rect">
            <a:avLst/>
          </a:prstGeom>
        </p:spPr>
        <p:txBody>
          <a:bodyPr wrap="square">
            <a:spAutoFit/>
          </a:bodyPr>
          <a:lstStyle/>
          <a:p>
            <a:pPr>
              <a:lnSpc>
                <a:spcPct val="107000"/>
              </a:lnSpc>
              <a:spcAft>
                <a:spcPts val="800"/>
              </a:spcAft>
            </a:pPr>
            <a:r>
              <a:rPr lang="et-EE" sz="2000" dirty="0">
                <a:latin typeface="+mj-lt"/>
                <a:ea typeface="Calibri" panose="020F0502020204030204" pitchFamily="34" charset="0"/>
                <a:cs typeface="Arial" panose="020B0604020202020204" pitchFamily="34" charset="0"/>
              </a:rPr>
              <a:t>See </a:t>
            </a:r>
            <a:r>
              <a:rPr lang="et-EE" sz="2000" dirty="0" err="1">
                <a:latin typeface="+mj-lt"/>
                <a:ea typeface="Calibri" panose="020F0502020204030204" pitchFamily="34" charset="0"/>
                <a:cs typeface="Arial" panose="020B0604020202020204" pitchFamily="34" charset="0"/>
              </a:rPr>
              <a:t>meta</a:t>
            </a:r>
            <a:r>
              <a:rPr lang="et-EE" sz="2000" dirty="0">
                <a:latin typeface="+mj-lt"/>
                <a:ea typeface="Calibri" panose="020F0502020204030204" pitchFamily="34" charset="0"/>
                <a:cs typeface="Arial" panose="020B0604020202020204" pitchFamily="34" charset="0"/>
              </a:rPr>
              <a:t>-analüüs demonstreerib, et nägemistundlikkus suureneb kahe silmaga vaatamisel enam kui varasemates töödes eeldatud. Varasemad tööd näitasid, et kahe silma tundlikkus oli keskeltläbi </a:t>
            </a:r>
            <a:r>
              <a:rPr lang="et-EE" sz="2000" dirty="0">
                <a:solidFill>
                  <a:srgbClr val="000000"/>
                </a:solidFill>
                <a:latin typeface="+mj-lt"/>
                <a:ea typeface="Calibri" panose="020F0502020204030204" pitchFamily="34" charset="0"/>
                <a:cs typeface="Arial" panose="020B0604020202020204" pitchFamily="34" charset="0"/>
              </a:rPr>
              <a:t>√</a:t>
            </a:r>
            <a:r>
              <a:rPr lang="et-EE" sz="2000" dirty="0">
                <a:latin typeface="+mj-lt"/>
                <a:ea typeface="Calibri" panose="020F0502020204030204" pitchFamily="34" charset="0"/>
                <a:cs typeface="Arial" panose="020B0604020202020204" pitchFamily="34" charset="0"/>
              </a:rPr>
              <a:t>2 ehk umbes 1.4 korda kõrgem kui ühe silmaga, kuid suure hulga varasemate tööde analüüs näitab, et see kordaja võib olla isegi pisut kõrgem (sõltuvalt metodoloogiast ja kasutatud parameetritest).</a:t>
            </a:r>
          </a:p>
        </p:txBody>
      </p:sp>
      <p:sp>
        <p:nvSpPr>
          <p:cNvPr id="4" name="Rectangle 3">
            <a:extLst>
              <a:ext uri="{FF2B5EF4-FFF2-40B4-BE49-F238E27FC236}">
                <a16:creationId xmlns:a16="http://schemas.microsoft.com/office/drawing/2014/main" id="{18E9A88C-A90B-495C-BD71-6E245A47A942}"/>
              </a:ext>
            </a:extLst>
          </p:cNvPr>
          <p:cNvSpPr/>
          <p:nvPr/>
        </p:nvSpPr>
        <p:spPr>
          <a:xfrm>
            <a:off x="7696200" y="6048169"/>
            <a:ext cx="4274128" cy="369332"/>
          </a:xfrm>
          <a:prstGeom prst="rect">
            <a:avLst/>
          </a:prstGeom>
        </p:spPr>
        <p:txBody>
          <a:bodyPr wrap="square">
            <a:spAutoFit/>
          </a:bodyPr>
          <a:lstStyle/>
          <a:p>
            <a:r>
              <a:rPr lang="et-EE" dirty="0">
                <a:latin typeface="+mj-lt"/>
              </a:rPr>
              <a:t>(</a:t>
            </a:r>
            <a:r>
              <a:rPr lang="en-GB" dirty="0">
                <a:latin typeface="+mj-lt"/>
              </a:rPr>
              <a:t>Baker, </a:t>
            </a:r>
            <a:r>
              <a:rPr lang="en-GB" dirty="0" err="1">
                <a:latin typeface="+mj-lt"/>
              </a:rPr>
              <a:t>Lygo</a:t>
            </a:r>
            <a:r>
              <a:rPr lang="en-GB" dirty="0">
                <a:latin typeface="+mj-lt"/>
              </a:rPr>
              <a:t>, Meese &amp; </a:t>
            </a:r>
            <a:r>
              <a:rPr lang="en-GB" dirty="0" err="1">
                <a:latin typeface="+mj-lt"/>
              </a:rPr>
              <a:t>Georgeson</a:t>
            </a:r>
            <a:r>
              <a:rPr lang="en-GB" dirty="0">
                <a:latin typeface="+mj-lt"/>
              </a:rPr>
              <a:t>, 2018)</a:t>
            </a:r>
          </a:p>
        </p:txBody>
      </p:sp>
    </p:spTree>
    <p:extLst>
      <p:ext uri="{BB962C8B-B14F-4D97-AF65-F5344CB8AC3E}">
        <p14:creationId xmlns:p14="http://schemas.microsoft.com/office/powerpoint/2010/main" val="83034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
        <p:nvSpPr>
          <p:cNvPr id="5" name="Title 1">
            <a:extLst>
              <a:ext uri="{FF2B5EF4-FFF2-40B4-BE49-F238E27FC236}">
                <a16:creationId xmlns:a16="http://schemas.microsoft.com/office/drawing/2014/main" id="{E054476C-A6BB-471D-A30C-019F7CD64687}"/>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Eelmises loengus</a:t>
            </a:r>
            <a:endParaRPr lang="en-GB" altLang="en-US" sz="5400" dirty="0"/>
          </a:p>
        </p:txBody>
      </p:sp>
    </p:spTree>
    <p:extLst>
      <p:ext uri="{BB962C8B-B14F-4D97-AF65-F5344CB8AC3E}">
        <p14:creationId xmlns:p14="http://schemas.microsoft.com/office/powerpoint/2010/main" val="3968433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1443335"/>
          </a:xfrm>
        </p:spPr>
        <p:txBody>
          <a:bodyPr>
            <a:normAutofit/>
          </a:bodyPr>
          <a:lstStyle/>
          <a:p>
            <a:pPr marL="0" indent="0">
              <a:buNone/>
            </a:pPr>
            <a:r>
              <a:rPr lang="et-EE" dirty="0">
                <a:solidFill>
                  <a:srgbClr val="FF0000"/>
                </a:solidFill>
                <a:latin typeface="+mj-lt"/>
                <a:cs typeface="Times New Roman" panose="02020603050405020304" pitchFamily="18" charset="0"/>
              </a:rPr>
              <a:t>Pupilli valgusrefleks </a:t>
            </a:r>
            <a:r>
              <a:rPr lang="et-EE" dirty="0">
                <a:latin typeface="+mj-lt"/>
                <a:cs typeface="Times New Roman" panose="02020603050405020304" pitchFamily="18" charset="0"/>
              </a:rPr>
              <a:t>– silmaava suuruse kohanemine valgustingimuste muutusele. Pupilli valgusrefleks kaitseb võrkkesta võimaliku kahjustuse eest </a:t>
            </a:r>
            <a:r>
              <a:rPr lang="en-GB" dirty="0">
                <a:latin typeface="+mj-lt"/>
              </a:rPr>
              <a:t>(Ellis, 1981)</a:t>
            </a:r>
            <a:endParaRPr lang="et-EE" dirty="0">
              <a:latin typeface="+mj-lt"/>
              <a:cs typeface="Times New Roman" panose="02020603050405020304" pitchFamily="18" charset="0"/>
            </a:endParaRPr>
          </a:p>
          <a:p>
            <a:pPr marL="0" indent="0">
              <a:buNone/>
            </a:pPr>
            <a:endParaRPr lang="et-EE" dirty="0">
              <a:latin typeface="+mj-lt"/>
              <a:cs typeface="Times New Roman" panose="02020603050405020304" pitchFamily="18" charset="0"/>
            </a:endParaRPr>
          </a:p>
          <a:p>
            <a:pPr marL="0" indent="0">
              <a:buNone/>
            </a:pPr>
            <a:endParaRPr lang="et-EE" dirty="0">
              <a:latin typeface="+mj-lt"/>
              <a:cs typeface="Times New Roman" panose="02020603050405020304" pitchFamily="18" charset="0"/>
            </a:endParaRP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5" name="Picture 4">
            <a:extLst>
              <a:ext uri="{FF2B5EF4-FFF2-40B4-BE49-F238E27FC236}">
                <a16:creationId xmlns:a16="http://schemas.microsoft.com/office/drawing/2014/main" id="{86AD9CAF-45FA-4505-AC66-46A4D3ADBA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87559" y="3346316"/>
            <a:ext cx="5992238" cy="3261481"/>
          </a:xfrm>
          <a:prstGeom prst="rect">
            <a:avLst/>
          </a:prstGeom>
          <a:noFill/>
        </p:spPr>
      </p:pic>
      <p:cxnSp>
        <p:nvCxnSpPr>
          <p:cNvPr id="7" name="Straight Connector 6">
            <a:extLst>
              <a:ext uri="{FF2B5EF4-FFF2-40B4-BE49-F238E27FC236}">
                <a16:creationId xmlns:a16="http://schemas.microsoft.com/office/drawing/2014/main" id="{3283A6E2-57CE-4DFF-97A8-37B5D6D6E16E}"/>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19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1619044"/>
          </a:xfrm>
        </p:spPr>
        <p:txBody>
          <a:bodyPr>
            <a:normAutofit/>
          </a:bodyPr>
          <a:lstStyle/>
          <a:p>
            <a:pPr marL="0" indent="0">
              <a:buNone/>
            </a:pPr>
            <a:r>
              <a:rPr lang="et-EE" dirty="0">
                <a:latin typeface="+mj-lt"/>
                <a:cs typeface="Times New Roman" panose="02020603050405020304" pitchFamily="18" charset="0"/>
              </a:rPr>
              <a:t>Silmaavaahenemine</a:t>
            </a:r>
            <a:r>
              <a:rPr lang="et-EE" b="1" dirty="0">
                <a:latin typeface="+mj-lt"/>
                <a:cs typeface="Times New Roman" panose="02020603050405020304" pitchFamily="18" charset="0"/>
              </a:rPr>
              <a:t> </a:t>
            </a:r>
            <a:r>
              <a:rPr lang="et-EE" dirty="0">
                <a:latin typeface="+mj-lt"/>
                <a:cs typeface="Times New Roman" panose="02020603050405020304" pitchFamily="18" charset="0"/>
              </a:rPr>
              <a:t>ehk </a:t>
            </a:r>
            <a:r>
              <a:rPr lang="et-EE" dirty="0" err="1">
                <a:solidFill>
                  <a:srgbClr val="FF0000"/>
                </a:solidFill>
                <a:latin typeface="+mj-lt"/>
                <a:cs typeface="Times New Roman" panose="02020603050405020304" pitchFamily="18" charset="0"/>
              </a:rPr>
              <a:t>mioos</a:t>
            </a:r>
            <a:r>
              <a:rPr lang="et-EE" dirty="0">
                <a:latin typeface="+mj-lt"/>
                <a:cs typeface="Times New Roman" panose="02020603050405020304" pitchFamily="18" charset="0"/>
              </a:rPr>
              <a:t> toimub </a:t>
            </a:r>
            <a:r>
              <a:rPr lang="et-EE" dirty="0" err="1">
                <a:latin typeface="+mj-lt"/>
                <a:cs typeface="Times New Roman" panose="02020603050405020304" pitchFamily="18" charset="0"/>
              </a:rPr>
              <a:t>parasümpaatilise</a:t>
            </a:r>
            <a:r>
              <a:rPr lang="et-EE" dirty="0">
                <a:latin typeface="+mj-lt"/>
                <a:cs typeface="Times New Roman" panose="02020603050405020304" pitchFamily="18" charset="0"/>
              </a:rPr>
              <a:t> närvi juhitud silmaavaahendaja sõõrjalt paikneva lihase (</a:t>
            </a:r>
            <a:r>
              <a:rPr lang="et-EE" i="1" dirty="0">
                <a:latin typeface="+mj-lt"/>
                <a:cs typeface="Times New Roman" panose="02020603050405020304" pitchFamily="18" charset="0"/>
              </a:rPr>
              <a:t>m. </a:t>
            </a:r>
            <a:r>
              <a:rPr lang="et-EE" i="1" dirty="0" err="1">
                <a:latin typeface="+mj-lt"/>
                <a:cs typeface="Times New Roman" panose="02020603050405020304" pitchFamily="18" charset="0"/>
              </a:rPr>
              <a:t>sphincter</a:t>
            </a:r>
            <a:r>
              <a:rPr lang="et-EE" i="1" dirty="0">
                <a:latin typeface="+mj-lt"/>
                <a:cs typeface="Times New Roman" panose="02020603050405020304" pitchFamily="18" charset="0"/>
              </a:rPr>
              <a:t> </a:t>
            </a:r>
            <a:r>
              <a:rPr lang="et-EE" i="1" dirty="0" err="1">
                <a:latin typeface="+mj-lt"/>
                <a:cs typeface="Times New Roman" panose="02020603050405020304" pitchFamily="18" charset="0"/>
              </a:rPr>
              <a:t>pupillae</a:t>
            </a:r>
            <a:r>
              <a:rPr lang="et-EE" dirty="0">
                <a:latin typeface="+mj-lt"/>
                <a:cs typeface="Times New Roman" panose="02020603050405020304" pitchFamily="18" charset="0"/>
              </a:rPr>
              <a:t>) abil </a:t>
            </a:r>
            <a:r>
              <a:rPr lang="en-GB" dirty="0">
                <a:latin typeface="+mj-lt"/>
              </a:rPr>
              <a:t>(Ellis, 1981)</a:t>
            </a:r>
            <a:r>
              <a:rPr lang="et-EE" dirty="0">
                <a:latin typeface="+mj-lt"/>
                <a:cs typeface="Times New Roman" panose="02020603050405020304" pitchFamily="18" charset="0"/>
              </a:rPr>
              <a:t>.</a:t>
            </a: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11" name="Picture 10">
            <a:extLst>
              <a:ext uri="{FF2B5EF4-FFF2-40B4-BE49-F238E27FC236}">
                <a16:creationId xmlns:a16="http://schemas.microsoft.com/office/drawing/2014/main" id="{F3396CED-7EAB-4BF8-9DBB-443748D011D0}"/>
              </a:ext>
            </a:extLst>
          </p:cNvPr>
          <p:cNvPicPr>
            <a:picLocks noChangeAspect="1"/>
          </p:cNvPicPr>
          <p:nvPr/>
        </p:nvPicPr>
        <p:blipFill>
          <a:blip r:embed="rId3"/>
          <a:stretch>
            <a:fillRect/>
          </a:stretch>
        </p:blipFill>
        <p:spPr>
          <a:xfrm>
            <a:off x="2665256" y="3506821"/>
            <a:ext cx="7488267" cy="2959010"/>
          </a:xfrm>
          <a:prstGeom prst="rect">
            <a:avLst/>
          </a:prstGeom>
        </p:spPr>
      </p:pic>
      <p:cxnSp>
        <p:nvCxnSpPr>
          <p:cNvPr id="5" name="Straight Connector 4">
            <a:extLst>
              <a:ext uri="{FF2B5EF4-FFF2-40B4-BE49-F238E27FC236}">
                <a16:creationId xmlns:a16="http://schemas.microsoft.com/office/drawing/2014/main" id="{3FAAD843-0F6F-400B-8C55-3D70E0DE72CE}"/>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73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3238088"/>
          </a:xfrm>
        </p:spPr>
        <p:txBody>
          <a:bodyPr>
            <a:normAutofit/>
          </a:bodyPr>
          <a:lstStyle/>
          <a:p>
            <a:pPr marL="0" indent="0">
              <a:buNone/>
            </a:pPr>
            <a:r>
              <a:rPr lang="et-EE" dirty="0">
                <a:latin typeface="+mj-lt"/>
                <a:cs typeface="Times New Roman" panose="02020603050405020304" pitchFamily="18" charset="0"/>
              </a:rPr>
              <a:t>Silmaava suurenemine ehk </a:t>
            </a:r>
            <a:r>
              <a:rPr lang="et-EE" dirty="0" err="1">
                <a:solidFill>
                  <a:srgbClr val="FF0000"/>
                </a:solidFill>
                <a:latin typeface="+mj-lt"/>
                <a:cs typeface="Times New Roman" panose="02020603050405020304" pitchFamily="18" charset="0"/>
              </a:rPr>
              <a:t>müdriaas</a:t>
            </a:r>
            <a:r>
              <a:rPr lang="et-EE" dirty="0">
                <a:latin typeface="+mj-lt"/>
                <a:cs typeface="Times New Roman" panose="02020603050405020304" pitchFamily="18" charset="0"/>
              </a:rPr>
              <a:t> toimub silmaavalaiendaja (</a:t>
            </a:r>
            <a:r>
              <a:rPr lang="et-EE" i="1" dirty="0">
                <a:latin typeface="+mj-lt"/>
                <a:cs typeface="Times New Roman" panose="02020603050405020304" pitchFamily="18" charset="0"/>
              </a:rPr>
              <a:t>m. </a:t>
            </a:r>
            <a:r>
              <a:rPr lang="et-EE" i="1" dirty="0" err="1">
                <a:latin typeface="+mj-lt"/>
                <a:cs typeface="Times New Roman" panose="02020603050405020304" pitchFamily="18" charset="0"/>
              </a:rPr>
              <a:t>dilatator</a:t>
            </a:r>
            <a:r>
              <a:rPr lang="et-EE" i="1" dirty="0">
                <a:latin typeface="+mj-lt"/>
                <a:cs typeface="Times New Roman" panose="02020603050405020304" pitchFamily="18" charset="0"/>
              </a:rPr>
              <a:t> </a:t>
            </a:r>
            <a:r>
              <a:rPr lang="et-EE" i="1" dirty="0" err="1">
                <a:latin typeface="+mj-lt"/>
                <a:cs typeface="Times New Roman" panose="02020603050405020304" pitchFamily="18" charset="0"/>
              </a:rPr>
              <a:t>pupillae</a:t>
            </a:r>
            <a:r>
              <a:rPr lang="et-EE" dirty="0">
                <a:latin typeface="+mj-lt"/>
                <a:cs typeface="Times New Roman" panose="02020603050405020304" pitchFamily="18" charset="0"/>
              </a:rPr>
              <a:t>) radiaalselt paiknevate lihaste toimel. Selle juhtimine kuulub sümpaatilise närvisüsteemi alla </a:t>
            </a:r>
            <a:r>
              <a:rPr lang="en-GB" dirty="0">
                <a:latin typeface="+mj-lt"/>
              </a:rPr>
              <a:t>(Ellis, 1981)</a:t>
            </a:r>
            <a:r>
              <a:rPr lang="et-EE" dirty="0">
                <a:latin typeface="+mj-lt"/>
                <a:cs typeface="Times New Roman" panose="02020603050405020304" pitchFamily="18" charset="0"/>
              </a:rPr>
              <a:t>.</a:t>
            </a: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7" name="Picture 6">
            <a:extLst>
              <a:ext uri="{FF2B5EF4-FFF2-40B4-BE49-F238E27FC236}">
                <a16:creationId xmlns:a16="http://schemas.microsoft.com/office/drawing/2014/main" id="{3C6DE274-C63C-4695-835A-E63CA21CA596}"/>
              </a:ext>
            </a:extLst>
          </p:cNvPr>
          <p:cNvPicPr>
            <a:picLocks noChangeAspect="1"/>
          </p:cNvPicPr>
          <p:nvPr/>
        </p:nvPicPr>
        <p:blipFill>
          <a:blip r:embed="rId2"/>
          <a:stretch>
            <a:fillRect/>
          </a:stretch>
        </p:blipFill>
        <p:spPr>
          <a:xfrm>
            <a:off x="2703478" y="3585253"/>
            <a:ext cx="7169286" cy="2830592"/>
          </a:xfrm>
          <a:prstGeom prst="rect">
            <a:avLst/>
          </a:prstGeom>
        </p:spPr>
      </p:pic>
      <p:cxnSp>
        <p:nvCxnSpPr>
          <p:cNvPr id="5" name="Straight Connector 4">
            <a:extLst>
              <a:ext uri="{FF2B5EF4-FFF2-40B4-BE49-F238E27FC236}">
                <a16:creationId xmlns:a16="http://schemas.microsoft.com/office/drawing/2014/main" id="{DBE5B28E-64CE-4801-B239-4EA2C413D6DF}"/>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917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Central and Peripheral Nervous Systems">
            <a:extLst>
              <a:ext uri="{FF2B5EF4-FFF2-40B4-BE49-F238E27FC236}">
                <a16:creationId xmlns:a16="http://schemas.microsoft.com/office/drawing/2014/main" id="{F0C3CF19-9F95-4FFD-A259-1DF578F71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509588"/>
            <a:ext cx="10390030" cy="57578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2C0EED-7AC5-46B6-9557-6D0AD058751E}"/>
              </a:ext>
            </a:extLst>
          </p:cNvPr>
          <p:cNvSpPr/>
          <p:nvPr/>
        </p:nvSpPr>
        <p:spPr>
          <a:xfrm>
            <a:off x="7413435" y="6216013"/>
            <a:ext cx="4165179"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3. </a:t>
            </a:r>
            <a:r>
              <a:rPr lang="et-EE" dirty="0" err="1"/>
              <a:t>ptk</a:t>
            </a:r>
            <a:r>
              <a:rPr lang="en-GB" dirty="0"/>
              <a:t>)</a:t>
            </a:r>
            <a:endParaRPr lang="et-EE" dirty="0"/>
          </a:p>
        </p:txBody>
      </p:sp>
      <p:cxnSp>
        <p:nvCxnSpPr>
          <p:cNvPr id="4" name="Straight Connector 3">
            <a:extLst>
              <a:ext uri="{FF2B5EF4-FFF2-40B4-BE49-F238E27FC236}">
                <a16:creationId xmlns:a16="http://schemas.microsoft.com/office/drawing/2014/main" id="{9E8EA12A-DCA7-4503-9DFD-E38E17126B98}"/>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054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rchitecture of the Nervous System">
            <a:extLst>
              <a:ext uri="{FF2B5EF4-FFF2-40B4-BE49-F238E27FC236}">
                <a16:creationId xmlns:a16="http://schemas.microsoft.com/office/drawing/2014/main" id="{A40FE452-D80C-4834-ACBA-A6EB0EB87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7428" r="65596" b="44533"/>
          <a:stretch/>
        </p:blipFill>
        <p:spPr bwMode="auto">
          <a:xfrm>
            <a:off x="3524250" y="6248400"/>
            <a:ext cx="285750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rvous System">
            <a:extLst>
              <a:ext uri="{FF2B5EF4-FFF2-40B4-BE49-F238E27FC236}">
                <a16:creationId xmlns:a16="http://schemas.microsoft.com/office/drawing/2014/main" id="{12345FD9-B370-423E-BD88-EDDC9083C1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a:stretch/>
        </p:blipFill>
        <p:spPr bwMode="auto">
          <a:xfrm>
            <a:off x="3790950" y="323850"/>
            <a:ext cx="5505450" cy="5924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D2C4F2-CCA4-43A5-9F6B-BEA03DB96460}"/>
              </a:ext>
            </a:extLst>
          </p:cNvPr>
          <p:cNvSpPr/>
          <p:nvPr/>
        </p:nvSpPr>
        <p:spPr>
          <a:xfrm>
            <a:off x="7413435" y="6216013"/>
            <a:ext cx="4165179"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3. </a:t>
            </a:r>
            <a:r>
              <a:rPr lang="et-EE" dirty="0" err="1"/>
              <a:t>ptk</a:t>
            </a:r>
            <a:r>
              <a:rPr lang="en-GB" dirty="0"/>
              <a:t>)</a:t>
            </a:r>
            <a:endParaRPr lang="et-EE" dirty="0"/>
          </a:p>
        </p:txBody>
      </p:sp>
      <p:cxnSp>
        <p:nvCxnSpPr>
          <p:cNvPr id="5" name="Straight Connector 4">
            <a:extLst>
              <a:ext uri="{FF2B5EF4-FFF2-40B4-BE49-F238E27FC236}">
                <a16:creationId xmlns:a16="http://schemas.microsoft.com/office/drawing/2014/main" id="{E433CBC3-F88E-4F42-985C-AC2939AE9553}"/>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481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rchitecture of the Nervous System">
            <a:extLst>
              <a:ext uri="{FF2B5EF4-FFF2-40B4-BE49-F238E27FC236}">
                <a16:creationId xmlns:a16="http://schemas.microsoft.com/office/drawing/2014/main" id="{A40FE452-D80C-4834-ACBA-A6EB0EB87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7428" r="65596" b="44533"/>
          <a:stretch/>
        </p:blipFill>
        <p:spPr bwMode="auto">
          <a:xfrm>
            <a:off x="3524250" y="6248400"/>
            <a:ext cx="285750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rvous System">
            <a:extLst>
              <a:ext uri="{FF2B5EF4-FFF2-40B4-BE49-F238E27FC236}">
                <a16:creationId xmlns:a16="http://schemas.microsoft.com/office/drawing/2014/main" id="{12345FD9-B370-423E-BD88-EDDC9083C1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a:stretch/>
        </p:blipFill>
        <p:spPr bwMode="auto">
          <a:xfrm>
            <a:off x="3438525" y="323850"/>
            <a:ext cx="5505450" cy="59245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2810841-B57B-4FD0-9B4E-CAA46B999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1" y="1966906"/>
            <a:ext cx="4673454" cy="311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gloo Stay Experience In Manali Flat 21% Off">
            <a:extLst>
              <a:ext uri="{FF2B5EF4-FFF2-40B4-BE49-F238E27FC236}">
                <a16:creationId xmlns:a16="http://schemas.microsoft.com/office/drawing/2014/main" id="{5DC24707-9D9B-487F-83FF-A53A65D62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664"/>
          <a:stretch/>
        </p:blipFill>
        <p:spPr bwMode="auto">
          <a:xfrm>
            <a:off x="482783" y="1966906"/>
            <a:ext cx="4673454" cy="3114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8F3101-A809-4E24-B756-3F0642432CD7}"/>
              </a:ext>
            </a:extLst>
          </p:cNvPr>
          <p:cNvSpPr/>
          <p:nvPr/>
        </p:nvSpPr>
        <p:spPr>
          <a:xfrm>
            <a:off x="7413435" y="6216013"/>
            <a:ext cx="4282198"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10. </a:t>
            </a:r>
            <a:r>
              <a:rPr lang="et-EE" dirty="0" err="1"/>
              <a:t>ptk</a:t>
            </a:r>
            <a:r>
              <a:rPr lang="en-GB" dirty="0"/>
              <a:t>)</a:t>
            </a:r>
            <a:endParaRPr lang="et-EE" dirty="0"/>
          </a:p>
        </p:txBody>
      </p:sp>
      <p:cxnSp>
        <p:nvCxnSpPr>
          <p:cNvPr id="7" name="Straight Connector 6">
            <a:extLst>
              <a:ext uri="{FF2B5EF4-FFF2-40B4-BE49-F238E27FC236}">
                <a16:creationId xmlns:a16="http://schemas.microsoft.com/office/drawing/2014/main" id="{E34EC184-231C-4012-926F-D475183AF1DE}"/>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106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563"/>
          </a:xfrm>
        </p:spPr>
        <p:txBody>
          <a:bodyPr>
            <a:normAutofit/>
          </a:bodyPr>
          <a:lstStyle/>
          <a:p>
            <a:r>
              <a:rPr lang="et-EE" sz="3600" b="1" dirty="0">
                <a:cs typeface="Times New Roman" panose="02020603050405020304" pitchFamily="18" charset="0"/>
              </a:rPr>
              <a:t>Mis juhtub kui näidata valgust vaid ühte silma?</a:t>
            </a:r>
            <a:endParaRPr lang="en-US" sz="3600" b="1" dirty="0">
              <a:cs typeface="Times New Roman" panose="02020603050405020304" pitchFamily="18" charset="0"/>
            </a:endParaRPr>
          </a:p>
        </p:txBody>
      </p:sp>
      <p:pic>
        <p:nvPicPr>
          <p:cNvPr id="1028" name="Picture 4" descr="N:\docs\Pupil\parasymresp.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2" y="1802748"/>
            <a:ext cx="6432740" cy="4038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64695" y="6040958"/>
            <a:ext cx="5394169" cy="369332"/>
          </a:xfrm>
          <a:prstGeom prst="rect">
            <a:avLst/>
          </a:prstGeom>
          <a:noFill/>
        </p:spPr>
        <p:txBody>
          <a:bodyPr wrap="none" rtlCol="0">
            <a:spAutoFit/>
          </a:bodyPr>
          <a:lstStyle/>
          <a:p>
            <a:r>
              <a:rPr lang="en-US" dirty="0">
                <a:hlinkClick r:id="rId4"/>
              </a:rPr>
              <a:t>https://www.coursera.org/learn/medical-neuroscience</a:t>
            </a:r>
            <a:r>
              <a:rPr lang="en-US" dirty="0"/>
              <a:t> </a:t>
            </a:r>
          </a:p>
        </p:txBody>
      </p:sp>
      <p:pic>
        <p:nvPicPr>
          <p:cNvPr id="7171" name="Picture 3" descr="Leonard E. Whit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2132" y="3284706"/>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4BD664-F09F-419A-A230-B7531E4189D7}"/>
              </a:ext>
            </a:extLst>
          </p:cNvPr>
          <p:cNvSpPr txBox="1"/>
          <p:nvPr/>
        </p:nvSpPr>
        <p:spPr>
          <a:xfrm>
            <a:off x="8399834" y="2466759"/>
            <a:ext cx="2870786" cy="923330"/>
          </a:xfrm>
          <a:prstGeom prst="rect">
            <a:avLst/>
          </a:prstGeom>
          <a:noFill/>
        </p:spPr>
        <p:txBody>
          <a:bodyPr wrap="none" rtlCol="0">
            <a:spAutoFit/>
          </a:bodyPr>
          <a:lstStyle/>
          <a:p>
            <a:r>
              <a:rPr lang="en-GB" dirty="0"/>
              <a:t>Leonard E. White, Ph.D.</a:t>
            </a:r>
          </a:p>
          <a:p>
            <a:r>
              <a:rPr lang="et-EE" dirty="0" err="1"/>
              <a:t>Duke’i</a:t>
            </a:r>
            <a:r>
              <a:rPr lang="et-EE" dirty="0"/>
              <a:t> Ülikooli kaasprofessor</a:t>
            </a:r>
            <a:endParaRPr lang="en-GB" dirty="0"/>
          </a:p>
          <a:p>
            <a:endParaRPr lang="en-GB" dirty="0"/>
          </a:p>
        </p:txBody>
      </p:sp>
      <p:cxnSp>
        <p:nvCxnSpPr>
          <p:cNvPr id="7" name="Straight Connector 6">
            <a:extLst>
              <a:ext uri="{FF2B5EF4-FFF2-40B4-BE49-F238E27FC236}">
                <a16:creationId xmlns:a16="http://schemas.microsoft.com/office/drawing/2014/main" id="{E0965606-EBAD-4045-A9B1-96D8006A5224}"/>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30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3" r="3121"/>
          <a:stretch/>
        </p:blipFill>
        <p:spPr bwMode="auto">
          <a:xfrm>
            <a:off x="1519800" y="762000"/>
            <a:ext cx="9072000" cy="532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a:extLst>
              <a:ext uri="{FF2B5EF4-FFF2-40B4-BE49-F238E27FC236}">
                <a16:creationId xmlns:a16="http://schemas.microsoft.com/office/drawing/2014/main" id="{FF872F39-2EA9-441F-B5AD-FD59306CA84C}"/>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24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385" y="1108883"/>
            <a:ext cx="8741794"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4524" y="524108"/>
            <a:ext cx="7693516" cy="584775"/>
          </a:xfrm>
          <a:prstGeom prst="rect">
            <a:avLst/>
          </a:prstGeom>
          <a:noFill/>
        </p:spPr>
        <p:txBody>
          <a:bodyPr wrap="none" rtlCol="0">
            <a:spAutoFit/>
          </a:bodyPr>
          <a:lstStyle/>
          <a:p>
            <a:pPr algn="ctr"/>
            <a:r>
              <a:rPr lang="en-US" sz="3200" b="1" dirty="0">
                <a:latin typeface="AdvTTdeec4450"/>
                <a:cs typeface="Times New Roman" panose="02020603050405020304" pitchFamily="18" charset="0"/>
              </a:rPr>
              <a:t>Pupil reaction to light in Alzheimer’s disease</a:t>
            </a:r>
            <a:endParaRPr lang="en-US" sz="3200" dirty="0">
              <a:latin typeface="AdvTTdeec4450"/>
              <a:cs typeface="Times New Roman" panose="02020603050405020304" pitchFamily="18" charset="0"/>
            </a:endParaRPr>
          </a:p>
        </p:txBody>
      </p:sp>
      <p:cxnSp>
        <p:nvCxnSpPr>
          <p:cNvPr id="4" name="Straight Connector 3">
            <a:extLst>
              <a:ext uri="{FF2B5EF4-FFF2-40B4-BE49-F238E27FC236}">
                <a16:creationId xmlns:a16="http://schemas.microsoft.com/office/drawing/2014/main" id="{BC094D17-E7F6-477A-B0D5-C9F959030583}"/>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26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B1C5F6-68C4-4F5B-B982-D66F83873E48}"/>
              </a:ext>
            </a:extLst>
          </p:cNvPr>
          <p:cNvPicPr>
            <a:picLocks noChangeAspect="1"/>
          </p:cNvPicPr>
          <p:nvPr/>
        </p:nvPicPr>
        <p:blipFill>
          <a:blip r:embed="rId2"/>
          <a:stretch>
            <a:fillRect/>
          </a:stretch>
        </p:blipFill>
        <p:spPr>
          <a:xfrm>
            <a:off x="762000" y="157162"/>
            <a:ext cx="8350607" cy="6543675"/>
          </a:xfrm>
          <a:prstGeom prst="rect">
            <a:avLst/>
          </a:prstGeom>
        </p:spPr>
      </p:pic>
      <p:sp>
        <p:nvSpPr>
          <p:cNvPr id="3" name="TextBox 2">
            <a:extLst>
              <a:ext uri="{FF2B5EF4-FFF2-40B4-BE49-F238E27FC236}">
                <a16:creationId xmlns:a16="http://schemas.microsoft.com/office/drawing/2014/main" id="{2AECC179-AAD8-4AF2-9686-441ECEDF6F26}"/>
              </a:ext>
            </a:extLst>
          </p:cNvPr>
          <p:cNvSpPr txBox="1"/>
          <p:nvPr/>
        </p:nvSpPr>
        <p:spPr>
          <a:xfrm>
            <a:off x="9372600" y="781050"/>
            <a:ext cx="2601803" cy="369332"/>
          </a:xfrm>
          <a:prstGeom prst="rect">
            <a:avLst/>
          </a:prstGeom>
          <a:noFill/>
        </p:spPr>
        <p:txBody>
          <a:bodyPr wrap="none" rtlCol="0">
            <a:spAutoFit/>
          </a:bodyPr>
          <a:lstStyle/>
          <a:p>
            <a:r>
              <a:rPr lang="et-EE" dirty="0">
                <a:latin typeface="+mj-lt"/>
              </a:rPr>
              <a:t>Professor </a:t>
            </a:r>
            <a:r>
              <a:rPr lang="en-GB" dirty="0">
                <a:latin typeface="+mj-lt"/>
                <a:hlinkClick r:id="rId3"/>
              </a:rPr>
              <a:t>Peter H. Schiller</a:t>
            </a:r>
            <a:endParaRPr lang="en-GB" dirty="0">
              <a:latin typeface="+mj-lt"/>
            </a:endParaRPr>
          </a:p>
        </p:txBody>
      </p:sp>
      <p:sp>
        <p:nvSpPr>
          <p:cNvPr id="5" name="Rectangle 4">
            <a:hlinkClick r:id="rId4"/>
            <a:extLst>
              <a:ext uri="{FF2B5EF4-FFF2-40B4-BE49-F238E27FC236}">
                <a16:creationId xmlns:a16="http://schemas.microsoft.com/office/drawing/2014/main" id="{91BA61F9-5BB2-4F5F-8A93-58ACFC291323}"/>
              </a:ext>
            </a:extLst>
          </p:cNvPr>
          <p:cNvSpPr/>
          <p:nvPr/>
        </p:nvSpPr>
        <p:spPr>
          <a:xfrm>
            <a:off x="9412845" y="4936381"/>
            <a:ext cx="2095214" cy="1200329"/>
          </a:xfrm>
          <a:prstGeom prst="rect">
            <a:avLst/>
          </a:prstGeom>
        </p:spPr>
        <p:txBody>
          <a:bodyPr wrap="square">
            <a:spAutoFit/>
          </a:bodyPr>
          <a:lstStyle/>
          <a:p>
            <a:r>
              <a:rPr lang="en-GB" dirty="0" err="1">
                <a:latin typeface="+mj-lt"/>
              </a:rPr>
              <a:t>Lec</a:t>
            </a:r>
            <a:r>
              <a:rPr lang="en-GB" dirty="0">
                <a:latin typeface="+mj-lt"/>
              </a:rPr>
              <a:t> 10: The neural control of visually guided eye movements 1</a:t>
            </a:r>
          </a:p>
        </p:txBody>
      </p:sp>
      <p:grpSp>
        <p:nvGrpSpPr>
          <p:cNvPr id="9" name="Group 8">
            <a:extLst>
              <a:ext uri="{FF2B5EF4-FFF2-40B4-BE49-F238E27FC236}">
                <a16:creationId xmlns:a16="http://schemas.microsoft.com/office/drawing/2014/main" id="{3CEEF7FC-AE8D-494A-B6FC-92B6218760C9}"/>
              </a:ext>
            </a:extLst>
          </p:cNvPr>
          <p:cNvGrpSpPr/>
          <p:nvPr/>
        </p:nvGrpSpPr>
        <p:grpSpPr>
          <a:xfrm>
            <a:off x="9412845" y="1295400"/>
            <a:ext cx="2561558" cy="3495963"/>
            <a:chOff x="9412845" y="1295400"/>
            <a:chExt cx="2561558" cy="3495963"/>
          </a:xfrm>
        </p:grpSpPr>
        <p:pic>
          <p:nvPicPr>
            <p:cNvPr id="4" name="Picture 3">
              <a:hlinkClick r:id="rId5"/>
              <a:extLst>
                <a:ext uri="{FF2B5EF4-FFF2-40B4-BE49-F238E27FC236}">
                  <a16:creationId xmlns:a16="http://schemas.microsoft.com/office/drawing/2014/main" id="{A0D114F7-1E01-4EB8-9737-9CEC63FCCE38}"/>
                </a:ext>
              </a:extLst>
            </p:cNvPr>
            <p:cNvPicPr>
              <a:picLocks noChangeAspect="1"/>
            </p:cNvPicPr>
            <p:nvPr/>
          </p:nvPicPr>
          <p:blipFill>
            <a:blip r:embed="rId6"/>
            <a:stretch>
              <a:fillRect/>
            </a:stretch>
          </p:blipFill>
          <p:spPr>
            <a:xfrm>
              <a:off x="9412845" y="1295400"/>
              <a:ext cx="2561558" cy="3495963"/>
            </a:xfrm>
            <a:prstGeom prst="rect">
              <a:avLst/>
            </a:prstGeom>
          </p:spPr>
        </p:pic>
        <p:pic>
          <p:nvPicPr>
            <p:cNvPr id="6" name="Picture 5" descr="Icon&#10;&#10;Description automatically generated">
              <a:hlinkClick r:id="rId5"/>
              <a:extLst>
                <a:ext uri="{FF2B5EF4-FFF2-40B4-BE49-F238E27FC236}">
                  <a16:creationId xmlns:a16="http://schemas.microsoft.com/office/drawing/2014/main" id="{1E8F982E-35B6-42CE-87BC-ACE7411CF8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4869" y="3918815"/>
              <a:ext cx="899534" cy="872548"/>
            </a:xfrm>
            <a:prstGeom prst="rect">
              <a:avLst/>
            </a:prstGeom>
          </p:spPr>
        </p:pic>
      </p:grpSp>
    </p:spTree>
    <p:extLst>
      <p:ext uri="{BB962C8B-B14F-4D97-AF65-F5344CB8AC3E}">
        <p14:creationId xmlns:p14="http://schemas.microsoft.com/office/powerpoint/2010/main" val="3863340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5887-2C0C-49F1-BC67-6CAADCF05404}"/>
              </a:ext>
            </a:extLst>
          </p:cNvPr>
          <p:cNvSpPr txBox="1">
            <a:spLocks/>
          </p:cNvSpPr>
          <p:nvPr/>
        </p:nvSpPr>
        <p:spPr>
          <a:xfrm>
            <a:off x="1387880" y="586632"/>
            <a:ext cx="100340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err="1">
                <a:solidFill>
                  <a:srgbClr val="C00000"/>
                </a:solidFill>
              </a:rPr>
              <a:t>Tooniline</a:t>
            </a:r>
            <a:r>
              <a:rPr lang="et-EE" dirty="0"/>
              <a:t>, faasiline ja spontaanne aktiivsus</a:t>
            </a:r>
            <a:endParaRPr lang="en-GB" dirty="0"/>
          </a:p>
        </p:txBody>
      </p:sp>
      <p:cxnSp>
        <p:nvCxnSpPr>
          <p:cNvPr id="3" name="Straight Connector 2">
            <a:extLst>
              <a:ext uri="{FF2B5EF4-FFF2-40B4-BE49-F238E27FC236}">
                <a16:creationId xmlns:a16="http://schemas.microsoft.com/office/drawing/2014/main" id="{C74ECC7C-97AD-4703-AA17-051C8FFD9DF7}"/>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BA1582-AFF7-49DA-821C-6CEE5E2724E8}"/>
              </a:ext>
            </a:extLst>
          </p:cNvPr>
          <p:cNvSpPr txBox="1"/>
          <p:nvPr/>
        </p:nvSpPr>
        <p:spPr>
          <a:xfrm>
            <a:off x="984785" y="1912195"/>
            <a:ext cx="10034013" cy="2677656"/>
          </a:xfrm>
          <a:prstGeom prst="rect">
            <a:avLst/>
          </a:prstGeom>
          <a:noFill/>
        </p:spPr>
        <p:txBody>
          <a:bodyPr wrap="square" rtlCol="0">
            <a:spAutoFit/>
          </a:bodyPr>
          <a:lstStyle/>
          <a:p>
            <a:pPr lvl="1"/>
            <a:r>
              <a:rPr lang="et-EE" sz="2800" dirty="0">
                <a:latin typeface="+mj-lt"/>
                <a:ea typeface="Georgia" panose="02040502050405020303" pitchFamily="18" charset="0"/>
                <a:cs typeface="Georgia" panose="02040502050405020303" pitchFamily="18" charset="0"/>
              </a:rPr>
              <a:t>Pikaajalisemaid muutuseid füsioloogilises signaalis kutsutakse </a:t>
            </a:r>
            <a:r>
              <a:rPr lang="et-EE" sz="2800" dirty="0" err="1">
                <a:latin typeface="+mj-lt"/>
                <a:ea typeface="Georgia" panose="02040502050405020303" pitchFamily="18" charset="0"/>
                <a:cs typeface="Georgia" panose="02040502050405020303" pitchFamily="18" charset="0"/>
              </a:rPr>
              <a:t>tooniliseks</a:t>
            </a:r>
            <a:r>
              <a:rPr lang="et-EE" sz="2800" dirty="0">
                <a:latin typeface="+mj-lt"/>
                <a:ea typeface="Georgia" panose="02040502050405020303" pitchFamily="18" charset="0"/>
                <a:cs typeface="Georgia" panose="02040502050405020303" pitchFamily="18" charset="0"/>
              </a:rPr>
              <a:t> aktiivsuseks. Valdav osa töid kasutab toonilist aktiivsust eksperimentaalsest manipulatsioonist (nt stiimuli ilmumisest) tingitud reaktsiooni arvutamisel baastasemena. Siiski võib </a:t>
            </a:r>
            <a:r>
              <a:rPr lang="et-EE" sz="2800" dirty="0" err="1">
                <a:latin typeface="+mj-lt"/>
                <a:ea typeface="Georgia" panose="02040502050405020303" pitchFamily="18" charset="0"/>
                <a:cs typeface="Georgia" panose="02040502050405020303" pitchFamily="18" charset="0"/>
              </a:rPr>
              <a:t>tooniline</a:t>
            </a:r>
            <a:r>
              <a:rPr lang="et-EE" sz="2800" dirty="0">
                <a:latin typeface="+mj-lt"/>
                <a:ea typeface="Georgia" panose="02040502050405020303" pitchFamily="18" charset="0"/>
                <a:cs typeface="Georgia" panose="02040502050405020303" pitchFamily="18" charset="0"/>
              </a:rPr>
              <a:t> aktiivsus pakkuda iseseisvalt huvitavat infot näiteks katseisikute individuaalsete erinevuste kohta. </a:t>
            </a:r>
            <a:endParaRPr lang="et-EE" sz="2800" dirty="0">
              <a:latin typeface="+mj-lt"/>
            </a:endParaRPr>
          </a:p>
        </p:txBody>
      </p:sp>
      <p:sp>
        <p:nvSpPr>
          <p:cNvPr id="5" name="Rectangle 4">
            <a:extLst>
              <a:ext uri="{FF2B5EF4-FFF2-40B4-BE49-F238E27FC236}">
                <a16:creationId xmlns:a16="http://schemas.microsoft.com/office/drawing/2014/main" id="{6464A8F3-5DDC-4DC4-BAB8-2F728335D640}"/>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spTree>
    <p:extLst>
      <p:ext uri="{BB962C8B-B14F-4D97-AF65-F5344CB8AC3E}">
        <p14:creationId xmlns:p14="http://schemas.microsoft.com/office/powerpoint/2010/main" val="163587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74ECC7C-97AD-4703-AA17-051C8FFD9DF7}"/>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BA1582-AFF7-49DA-821C-6CEE5E2724E8}"/>
              </a:ext>
            </a:extLst>
          </p:cNvPr>
          <p:cNvSpPr txBox="1"/>
          <p:nvPr/>
        </p:nvSpPr>
        <p:spPr>
          <a:xfrm>
            <a:off x="984785" y="1912195"/>
            <a:ext cx="10034013" cy="3108543"/>
          </a:xfrm>
          <a:prstGeom prst="rect">
            <a:avLst/>
          </a:prstGeom>
          <a:noFill/>
        </p:spPr>
        <p:txBody>
          <a:bodyPr wrap="square" rtlCol="0">
            <a:spAutoFit/>
          </a:bodyPr>
          <a:lstStyle/>
          <a:p>
            <a:pPr lvl="1"/>
            <a:r>
              <a:rPr lang="et-EE" sz="2800" dirty="0">
                <a:latin typeface="+mj-lt"/>
                <a:ea typeface="Georgia" panose="02040502050405020303" pitchFamily="18" charset="0"/>
                <a:cs typeface="Georgia" panose="02040502050405020303" pitchFamily="18" charset="0"/>
              </a:rPr>
              <a:t>Faasilise aktiivsuse all peetakse silmas vahetut reaktsiooni kindlale stiimulile (näiteks helile, pildile vms) ehk see on nö sündmusest tingitud reaktsioon. Faasiline aktiivsus võib mõjutada vastuse amplituudi (kasvatades</a:t>
            </a:r>
            <a:r>
              <a:rPr lang="en-GB" sz="2800" dirty="0">
                <a:latin typeface="+mj-lt"/>
                <a:ea typeface="Georgia" panose="02040502050405020303" pitchFamily="18" charset="0"/>
                <a:cs typeface="Georgia" panose="02040502050405020303" pitchFamily="18" charset="0"/>
              </a:rPr>
              <a:t>/</a:t>
            </a:r>
            <a:r>
              <a:rPr lang="et-EE" sz="2800" dirty="0">
                <a:latin typeface="+mj-lt"/>
                <a:ea typeface="Georgia" panose="02040502050405020303" pitchFamily="18" charset="0"/>
                <a:cs typeface="Georgia" panose="02040502050405020303" pitchFamily="18" charset="0"/>
              </a:rPr>
              <a:t>kahandades seda), muuta selle sagedust või </a:t>
            </a:r>
            <a:r>
              <a:rPr lang="et-EE" sz="2800" dirty="0" err="1">
                <a:latin typeface="+mj-lt"/>
                <a:ea typeface="Georgia" panose="02040502050405020303" pitchFamily="18" charset="0"/>
                <a:cs typeface="Georgia" panose="02040502050405020303" pitchFamily="18" charset="0"/>
              </a:rPr>
              <a:t>latentsi</a:t>
            </a:r>
            <a:r>
              <a:rPr lang="et-EE" sz="2800" dirty="0">
                <a:latin typeface="+mj-lt"/>
                <a:ea typeface="Georgia" panose="02040502050405020303" pitchFamily="18" charset="0"/>
                <a:cs typeface="Georgia" panose="02040502050405020303" pitchFamily="18" charset="0"/>
              </a:rPr>
              <a:t>. Faasilise aktiivsuse eristamine </a:t>
            </a:r>
            <a:r>
              <a:rPr lang="et-EE" sz="2800" dirty="0" err="1">
                <a:latin typeface="+mj-lt"/>
                <a:ea typeface="Georgia" panose="02040502050405020303" pitchFamily="18" charset="0"/>
                <a:cs typeface="Georgia" panose="02040502050405020303" pitchFamily="18" charset="0"/>
              </a:rPr>
              <a:t>toonilisest</a:t>
            </a:r>
            <a:r>
              <a:rPr lang="en-GB" sz="2800" dirty="0">
                <a:latin typeface="+mj-lt"/>
                <a:ea typeface="Georgia" panose="02040502050405020303" pitchFamily="18" charset="0"/>
                <a:cs typeface="Georgia" panose="02040502050405020303" pitchFamily="18" charset="0"/>
              </a:rPr>
              <a:t> (n</a:t>
            </a:r>
            <a:r>
              <a:rPr lang="et-EE" sz="2800" dirty="0">
                <a:latin typeface="+mj-lt"/>
                <a:ea typeface="Georgia" panose="02040502050405020303" pitchFamily="18" charset="0"/>
                <a:cs typeface="Georgia" panose="02040502050405020303" pitchFamily="18" charset="0"/>
              </a:rPr>
              <a:t>ö tausta aktiivsusest</a:t>
            </a:r>
            <a:r>
              <a:rPr lang="en-GB" sz="2800" dirty="0">
                <a:latin typeface="+mj-lt"/>
                <a:ea typeface="Georgia" panose="02040502050405020303" pitchFamily="18" charset="0"/>
                <a:cs typeface="Georgia" panose="02040502050405020303" pitchFamily="18" charset="0"/>
              </a:rPr>
              <a:t>)</a:t>
            </a:r>
            <a:r>
              <a:rPr lang="et-EE" sz="2800" dirty="0">
                <a:latin typeface="+mj-lt"/>
                <a:ea typeface="Georgia" panose="02040502050405020303" pitchFamily="18" charset="0"/>
                <a:cs typeface="Georgia" panose="02040502050405020303" pitchFamily="18" charset="0"/>
              </a:rPr>
              <a:t> ei ole </a:t>
            </a:r>
            <a:r>
              <a:rPr lang="et-EE" sz="2800" dirty="0" err="1">
                <a:latin typeface="+mj-lt"/>
                <a:ea typeface="Georgia" panose="02040502050405020303" pitchFamily="18" charset="0"/>
                <a:cs typeface="Georgia" panose="02040502050405020303" pitchFamily="18" charset="0"/>
              </a:rPr>
              <a:t>alat</a:t>
            </a:r>
            <a:r>
              <a:rPr lang="en-GB" sz="2800" dirty="0" err="1">
                <a:latin typeface="+mj-lt"/>
                <a:ea typeface="Georgia" panose="02040502050405020303" pitchFamily="18" charset="0"/>
                <a:cs typeface="Georgia" panose="02040502050405020303" pitchFamily="18" charset="0"/>
              </a:rPr>
              <a:t>i</a:t>
            </a:r>
            <a:r>
              <a:rPr lang="et-EE" sz="2800" dirty="0">
                <a:latin typeface="+mj-lt"/>
                <a:ea typeface="Georgia" panose="02040502050405020303" pitchFamily="18" charset="0"/>
                <a:cs typeface="Georgia" panose="02040502050405020303" pitchFamily="18" charset="0"/>
              </a:rPr>
              <a:t> triviaalne ülesanne ja nõuab kasutatava mõõdiku head tundmist. </a:t>
            </a:r>
            <a:endParaRPr lang="et-EE" sz="2800" dirty="0">
              <a:latin typeface="+mj-lt"/>
            </a:endParaRPr>
          </a:p>
        </p:txBody>
      </p:sp>
      <p:sp>
        <p:nvSpPr>
          <p:cNvPr id="6" name="Title 1">
            <a:extLst>
              <a:ext uri="{FF2B5EF4-FFF2-40B4-BE49-F238E27FC236}">
                <a16:creationId xmlns:a16="http://schemas.microsoft.com/office/drawing/2014/main" id="{02E60E52-6ECA-4013-830F-FC6109A4FF7D}"/>
              </a:ext>
            </a:extLst>
          </p:cNvPr>
          <p:cNvSpPr txBox="1">
            <a:spLocks/>
          </p:cNvSpPr>
          <p:nvPr/>
        </p:nvSpPr>
        <p:spPr>
          <a:xfrm>
            <a:off x="1471700" y="586632"/>
            <a:ext cx="1003401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err="1"/>
              <a:t>Tooniline</a:t>
            </a:r>
            <a:r>
              <a:rPr lang="et-EE" dirty="0"/>
              <a:t>, </a:t>
            </a:r>
            <a:r>
              <a:rPr lang="et-EE" dirty="0">
                <a:solidFill>
                  <a:srgbClr val="C00000"/>
                </a:solidFill>
              </a:rPr>
              <a:t>faasiline</a:t>
            </a:r>
            <a:r>
              <a:rPr lang="et-EE" dirty="0"/>
              <a:t> ja spontaanne aktiivsus</a:t>
            </a:r>
            <a:endParaRPr lang="en-GB" dirty="0"/>
          </a:p>
        </p:txBody>
      </p:sp>
      <p:sp>
        <p:nvSpPr>
          <p:cNvPr id="5" name="Rectangle 4">
            <a:extLst>
              <a:ext uri="{FF2B5EF4-FFF2-40B4-BE49-F238E27FC236}">
                <a16:creationId xmlns:a16="http://schemas.microsoft.com/office/drawing/2014/main" id="{89F8CA1F-A9DC-4DA4-B1FE-5658BDBA7BFD}"/>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spTree>
    <p:extLst>
      <p:ext uri="{BB962C8B-B14F-4D97-AF65-F5344CB8AC3E}">
        <p14:creationId xmlns:p14="http://schemas.microsoft.com/office/powerpoint/2010/main" val="2991951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B5887-2C0C-49F1-BC67-6CAADCF05404}"/>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Faasiline, </a:t>
            </a:r>
            <a:r>
              <a:rPr lang="et-EE" dirty="0" err="1"/>
              <a:t>tooniline</a:t>
            </a:r>
            <a:r>
              <a:rPr lang="et-EE" dirty="0"/>
              <a:t> ja </a:t>
            </a:r>
            <a:r>
              <a:rPr lang="et-EE" dirty="0">
                <a:solidFill>
                  <a:srgbClr val="C00000"/>
                </a:solidFill>
              </a:rPr>
              <a:t>spontaanne</a:t>
            </a:r>
            <a:r>
              <a:rPr lang="et-EE" dirty="0"/>
              <a:t> aktiivsus</a:t>
            </a:r>
            <a:endParaRPr lang="en-GB" dirty="0"/>
          </a:p>
        </p:txBody>
      </p:sp>
      <p:cxnSp>
        <p:nvCxnSpPr>
          <p:cNvPr id="3" name="Straight Connector 2">
            <a:extLst>
              <a:ext uri="{FF2B5EF4-FFF2-40B4-BE49-F238E27FC236}">
                <a16:creationId xmlns:a16="http://schemas.microsoft.com/office/drawing/2014/main" id="{C74ECC7C-97AD-4703-AA17-051C8FFD9DF7}"/>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BA1582-AFF7-49DA-821C-6CEE5E2724E8}"/>
              </a:ext>
            </a:extLst>
          </p:cNvPr>
          <p:cNvSpPr txBox="1"/>
          <p:nvPr/>
        </p:nvSpPr>
        <p:spPr>
          <a:xfrm>
            <a:off x="984785" y="1912195"/>
            <a:ext cx="10034013" cy="3539430"/>
          </a:xfrm>
          <a:prstGeom prst="rect">
            <a:avLst/>
          </a:prstGeom>
          <a:noFill/>
        </p:spPr>
        <p:txBody>
          <a:bodyPr wrap="square" rtlCol="0">
            <a:spAutoFit/>
          </a:bodyPr>
          <a:lstStyle/>
          <a:p>
            <a:pPr lvl="1"/>
            <a:r>
              <a:rPr lang="et-EE" sz="2800" dirty="0">
                <a:latin typeface="+mj-lt"/>
                <a:ea typeface="Georgia" panose="02040502050405020303" pitchFamily="18" charset="0"/>
                <a:cs typeface="Georgia" panose="02040502050405020303" pitchFamily="18" charset="0"/>
              </a:rPr>
              <a:t>Füsioloogiline reaktsioon stiimulile, mis ei ole uurija kontrolli all või mida me ei suuda tuvastada on spontaanne aktiivsus. Spontaanne reaktsioon võib olla äravahetamiseni sarnane eksperimentaalse manipulatsiooni poolt esile kutsutud reaktsiooniga. Kui eksperiment on hoolikalt üles ehitatud ja katseisikud on koostöövalmis, siis peaks spontaanne aktiivsus andmetest välja taanduma, sest ta on oma olemuselt juhuslik ja ei sõltu katse manipulatsioonist.</a:t>
            </a:r>
          </a:p>
        </p:txBody>
      </p:sp>
      <p:sp>
        <p:nvSpPr>
          <p:cNvPr id="5" name="Rectangle 4">
            <a:extLst>
              <a:ext uri="{FF2B5EF4-FFF2-40B4-BE49-F238E27FC236}">
                <a16:creationId xmlns:a16="http://schemas.microsoft.com/office/drawing/2014/main" id="{5BE470D5-31AD-4768-B94A-880C4BF8D643}"/>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spTree>
    <p:extLst>
      <p:ext uri="{BB962C8B-B14F-4D97-AF65-F5344CB8AC3E}">
        <p14:creationId xmlns:p14="http://schemas.microsoft.com/office/powerpoint/2010/main" val="3815922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906294" y="2020099"/>
            <a:ext cx="9933425" cy="3046988"/>
          </a:xfrm>
          <a:prstGeom prst="rect">
            <a:avLst/>
          </a:prstGeom>
          <a:noFill/>
        </p:spPr>
        <p:txBody>
          <a:bodyPr wrap="square" rtlCol="0">
            <a:spAutoFit/>
          </a:bodyPr>
          <a:lstStyle/>
          <a:p>
            <a:r>
              <a:rPr lang="et-EE" sz="2400" dirty="0">
                <a:latin typeface="+mj-lt"/>
              </a:rPr>
              <a:t>Afekt </a:t>
            </a:r>
            <a:r>
              <a:rPr lang="en-GB" sz="2400" dirty="0">
                <a:solidFill>
                  <a:schemeClr val="bg1">
                    <a:lumMod val="50000"/>
                  </a:schemeClr>
                </a:solidFill>
                <a:latin typeface="+mj-lt"/>
                <a:ea typeface="Georgia" panose="02040502050405020303" pitchFamily="18" charset="0"/>
                <a:cs typeface="Georgia" panose="02040502050405020303" pitchFamily="18" charset="0"/>
              </a:rPr>
              <a:t>(Bradley et al., 2008; Hess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400" dirty="0">
                <a:solidFill>
                  <a:schemeClr val="bg1">
                    <a:lumMod val="50000"/>
                  </a:schemeClr>
                </a:solidFill>
                <a:latin typeface="+mj-lt"/>
                <a:ea typeface="Georgia" panose="02040502050405020303" pitchFamily="18" charset="0"/>
                <a:cs typeface="Georgia" panose="02040502050405020303" pitchFamily="18" charset="0"/>
              </a:rPr>
              <a:t>, 1960;  Wenzlaff et al., 2016) </a:t>
            </a:r>
            <a:endParaRPr lang="et-EE" sz="2400" dirty="0">
              <a:solidFill>
                <a:schemeClr val="bg1">
                  <a:lumMod val="50000"/>
                </a:schemeClr>
              </a:solidFill>
              <a:latin typeface="+mj-lt"/>
              <a:ea typeface="Georgia" panose="02040502050405020303" pitchFamily="18" charset="0"/>
              <a:cs typeface="Georgia" panose="02040502050405020303" pitchFamily="18" charset="0"/>
            </a:endParaRPr>
          </a:p>
          <a:p>
            <a:r>
              <a:rPr lang="et-EE" sz="2400" dirty="0">
                <a:latin typeface="+mj-lt"/>
              </a:rPr>
              <a:t>Afektiivse sündmuse ootus </a:t>
            </a:r>
            <a:r>
              <a:rPr lang="en-GB" sz="2400" dirty="0">
                <a:solidFill>
                  <a:schemeClr val="bg1">
                    <a:lumMod val="50000"/>
                  </a:schemeClr>
                </a:solidFill>
                <a:latin typeface="+mj-lt"/>
                <a:ea typeface="Georgia" panose="02040502050405020303" pitchFamily="18" charset="0"/>
                <a:cs typeface="Georgia" panose="02040502050405020303" pitchFamily="18" charset="0"/>
              </a:rPr>
              <a:t>(Reinhard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Lachnit</a:t>
            </a:r>
            <a:r>
              <a:rPr lang="en-GB" sz="2400" dirty="0">
                <a:solidFill>
                  <a:schemeClr val="bg1">
                    <a:lumMod val="50000"/>
                  </a:schemeClr>
                </a:solidFill>
                <a:latin typeface="+mj-lt"/>
                <a:ea typeface="Georgia" panose="02040502050405020303" pitchFamily="18" charset="0"/>
                <a:cs typeface="Georgia" panose="02040502050405020303" pitchFamily="18" charset="0"/>
              </a:rPr>
              <a:t>, 2002)</a:t>
            </a:r>
            <a:endParaRPr lang="et-EE" sz="2400" dirty="0">
              <a:solidFill>
                <a:schemeClr val="bg1">
                  <a:lumMod val="50000"/>
                </a:schemeClr>
              </a:solidFill>
              <a:latin typeface="+mj-lt"/>
              <a:ea typeface="Georgia" panose="02040502050405020303" pitchFamily="18" charset="0"/>
              <a:cs typeface="Georgia" panose="02040502050405020303" pitchFamily="18" charset="0"/>
            </a:endParaRPr>
          </a:p>
          <a:p>
            <a:r>
              <a:rPr lang="en-GB" sz="2400" dirty="0">
                <a:solidFill>
                  <a:schemeClr val="bg1">
                    <a:lumMod val="50000"/>
                  </a:schemeClr>
                </a:solidFill>
                <a:latin typeface="+mj-lt"/>
                <a:ea typeface="Georgia" panose="02040502050405020303" pitchFamily="18" charset="0"/>
                <a:cs typeface="Georgia" panose="02040502050405020303" pitchFamily="18" charset="0"/>
              </a:rPr>
              <a:t> </a:t>
            </a:r>
            <a:endParaRPr lang="et-EE" sz="2400" dirty="0">
              <a:solidFill>
                <a:schemeClr val="bg1">
                  <a:lumMod val="50000"/>
                </a:schemeClr>
              </a:solidFill>
              <a:latin typeface="+mj-lt"/>
            </a:endParaRPr>
          </a:p>
          <a:p>
            <a:r>
              <a:rPr lang="et-EE" sz="2400" dirty="0">
                <a:latin typeface="+mj-lt"/>
              </a:rPr>
              <a:t>Vaimne pingutus </a:t>
            </a:r>
            <a:r>
              <a:rPr lang="en-GB" sz="2400" dirty="0">
                <a:solidFill>
                  <a:schemeClr val="bg1">
                    <a:lumMod val="50000"/>
                  </a:schemeClr>
                </a:solidFill>
                <a:latin typeface="+mj-lt"/>
                <a:ea typeface="Georgia" panose="02040502050405020303" pitchFamily="18" charset="0"/>
                <a:cs typeface="Georgia" panose="02040502050405020303" pitchFamily="18" charset="0"/>
              </a:rPr>
              <a:t>(Hess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400" dirty="0">
                <a:solidFill>
                  <a:schemeClr val="bg1">
                    <a:lumMod val="50000"/>
                  </a:schemeClr>
                </a:solidFill>
                <a:latin typeface="+mj-lt"/>
                <a:ea typeface="Georgia" panose="02040502050405020303" pitchFamily="18" charset="0"/>
                <a:cs typeface="Georgia" panose="02040502050405020303" pitchFamily="18" charset="0"/>
              </a:rPr>
              <a:t>, 1964, van der </a:t>
            </a:r>
            <a:r>
              <a:rPr lang="en-GB" sz="2400" dirty="0" err="1">
                <a:solidFill>
                  <a:schemeClr val="bg1">
                    <a:lumMod val="50000"/>
                  </a:schemeClr>
                </a:solidFill>
                <a:latin typeface="+mj-lt"/>
                <a:ea typeface="Georgia" panose="02040502050405020303" pitchFamily="18" charset="0"/>
                <a:cs typeface="Georgia" panose="02040502050405020303" pitchFamily="18" charset="0"/>
              </a:rPr>
              <a:t>Wel</a:t>
            </a:r>
            <a:r>
              <a:rPr lang="en-GB" sz="2400" dirty="0">
                <a:solidFill>
                  <a:schemeClr val="bg1">
                    <a:lumMod val="50000"/>
                  </a:schemeClr>
                </a:solidFill>
                <a:latin typeface="+mj-lt"/>
                <a:ea typeface="Georgia" panose="02040502050405020303" pitchFamily="18" charset="0"/>
                <a:cs typeface="Georgia" panose="02040502050405020303" pitchFamily="18" charset="0"/>
              </a:rPr>
              <a:t> &amp; van </a:t>
            </a:r>
            <a:r>
              <a:rPr lang="en-GB" sz="2400" dirty="0" err="1">
                <a:solidFill>
                  <a:schemeClr val="bg1">
                    <a:lumMod val="50000"/>
                  </a:schemeClr>
                </a:solidFill>
                <a:latin typeface="+mj-lt"/>
                <a:ea typeface="Georgia" panose="02040502050405020303" pitchFamily="18" charset="0"/>
                <a:cs typeface="Georgia" panose="02040502050405020303" pitchFamily="18" charset="0"/>
              </a:rPr>
              <a:t>Steenbergen</a:t>
            </a:r>
            <a:r>
              <a:rPr lang="en-GB" sz="2400" dirty="0">
                <a:solidFill>
                  <a:schemeClr val="bg1">
                    <a:lumMod val="50000"/>
                  </a:schemeClr>
                </a:solidFill>
                <a:latin typeface="+mj-lt"/>
                <a:ea typeface="Georgia" panose="02040502050405020303" pitchFamily="18" charset="0"/>
                <a:cs typeface="Georgia" panose="02040502050405020303" pitchFamily="18" charset="0"/>
              </a:rPr>
              <a:t>, 2018)</a:t>
            </a:r>
            <a:r>
              <a:rPr lang="et-EE" sz="2400" dirty="0">
                <a:solidFill>
                  <a:schemeClr val="bg1">
                    <a:lumMod val="50000"/>
                  </a:schemeClr>
                </a:solidFill>
                <a:latin typeface="+mj-lt"/>
              </a:rPr>
              <a:t> </a:t>
            </a:r>
          </a:p>
          <a:p>
            <a:r>
              <a:rPr lang="et-EE" sz="2400" dirty="0">
                <a:latin typeface="+mj-lt"/>
              </a:rPr>
              <a:t>Mälust ammutamine </a:t>
            </a:r>
            <a:r>
              <a:rPr lang="en-GB" sz="2400" dirty="0">
                <a:solidFill>
                  <a:schemeClr val="bg1">
                    <a:lumMod val="50000"/>
                  </a:schemeClr>
                </a:solidFill>
                <a:latin typeface="+mj-lt"/>
              </a:rPr>
              <a:t>(</a:t>
            </a:r>
            <a:r>
              <a:rPr lang="en-GB" sz="2400" dirty="0" err="1">
                <a:solidFill>
                  <a:schemeClr val="bg1">
                    <a:lumMod val="50000"/>
                  </a:schemeClr>
                </a:solidFill>
                <a:latin typeface="+mj-lt"/>
              </a:rPr>
              <a:t>Goldinger</a:t>
            </a:r>
            <a:r>
              <a:rPr lang="en-GB" sz="2400" dirty="0">
                <a:solidFill>
                  <a:schemeClr val="bg1">
                    <a:lumMod val="50000"/>
                  </a:schemeClr>
                </a:solidFill>
                <a:latin typeface="+mj-lt"/>
              </a:rPr>
              <a:t> &amp; </a:t>
            </a:r>
            <a:r>
              <a:rPr lang="en-GB" sz="2400" dirty="0" err="1">
                <a:solidFill>
                  <a:schemeClr val="bg1">
                    <a:lumMod val="50000"/>
                  </a:schemeClr>
                </a:solidFill>
                <a:latin typeface="+mj-lt"/>
              </a:rPr>
              <a:t>Papesh</a:t>
            </a:r>
            <a:r>
              <a:rPr lang="en-GB" sz="2400" dirty="0">
                <a:solidFill>
                  <a:schemeClr val="bg1">
                    <a:lumMod val="50000"/>
                  </a:schemeClr>
                </a:solidFill>
                <a:latin typeface="+mj-lt"/>
              </a:rPr>
              <a:t>, 2012; Kahneman &amp; Beatty, 1966) </a:t>
            </a:r>
            <a:endParaRPr lang="et-EE" sz="2400" dirty="0">
              <a:solidFill>
                <a:schemeClr val="bg1">
                  <a:lumMod val="50000"/>
                </a:schemeClr>
              </a:solidFill>
              <a:latin typeface="+mj-lt"/>
            </a:endParaRPr>
          </a:p>
          <a:p>
            <a:endParaRPr lang="et-EE" sz="2400" dirty="0">
              <a:solidFill>
                <a:schemeClr val="bg1">
                  <a:lumMod val="50000"/>
                </a:schemeClr>
              </a:solidFill>
              <a:latin typeface="+mj-lt"/>
            </a:endParaRPr>
          </a:p>
          <a:p>
            <a:r>
              <a:rPr lang="et-EE" sz="2400" dirty="0">
                <a:latin typeface="+mj-lt"/>
              </a:rPr>
              <a:t>Motoorne aktiivsus </a:t>
            </a:r>
            <a:r>
              <a:rPr lang="en-GB" sz="2400" dirty="0">
                <a:solidFill>
                  <a:schemeClr val="bg1">
                    <a:lumMod val="50000"/>
                  </a:schemeClr>
                </a:solidFill>
                <a:latin typeface="+mj-lt"/>
              </a:rPr>
              <a:t>(Hayashi et al., 2010</a:t>
            </a:r>
            <a:r>
              <a:rPr lang="et-EE" sz="2400" dirty="0">
                <a:solidFill>
                  <a:schemeClr val="bg1">
                    <a:lumMod val="50000"/>
                  </a:schemeClr>
                </a:solidFill>
                <a:latin typeface="+mj-lt"/>
              </a:rPr>
              <a:t>; </a:t>
            </a:r>
            <a:r>
              <a:rPr lang="en-GB" sz="2400" dirty="0">
                <a:solidFill>
                  <a:schemeClr val="bg1">
                    <a:lumMod val="50000"/>
                  </a:schemeClr>
                </a:solidFill>
                <a:latin typeface="+mj-lt"/>
              </a:rPr>
              <a:t>Simpson, 1969)</a:t>
            </a:r>
            <a:endParaRPr lang="et-EE" sz="2400" dirty="0">
              <a:solidFill>
                <a:schemeClr val="bg1">
                  <a:lumMod val="50000"/>
                </a:schemeClr>
              </a:solidFill>
              <a:latin typeface="+mj-lt"/>
            </a:endParaRPr>
          </a:p>
          <a:p>
            <a:r>
              <a:rPr lang="et-EE" sz="2400" dirty="0">
                <a:latin typeface="+mj-lt"/>
              </a:rPr>
              <a:t>Motoorse vastuse ettevalmistamine </a:t>
            </a:r>
            <a:r>
              <a:rPr lang="en-GB" sz="2400" dirty="0">
                <a:solidFill>
                  <a:schemeClr val="bg1">
                    <a:lumMod val="50000"/>
                  </a:schemeClr>
                </a:solidFill>
                <a:latin typeface="+mj-lt"/>
              </a:rPr>
              <a:t>(Adam et al., 2014; Richer &amp; Beatty, 1985)</a:t>
            </a:r>
            <a:endParaRPr lang="et-EE" sz="2400" dirty="0">
              <a:solidFill>
                <a:schemeClr val="bg1">
                  <a:lumMod val="50000"/>
                </a:schemeClr>
              </a:solidFill>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Levinud pupilli </a:t>
            </a:r>
            <a:r>
              <a:rPr lang="et-EE" dirty="0" err="1"/>
              <a:t>paisutajad</a:t>
            </a:r>
            <a:endParaRPr lang="en-GB" dirty="0"/>
          </a:p>
        </p:txBody>
      </p:sp>
      <p:cxnSp>
        <p:nvCxnSpPr>
          <p:cNvPr id="4" name="Straight Connector 3">
            <a:extLst>
              <a:ext uri="{FF2B5EF4-FFF2-40B4-BE49-F238E27FC236}">
                <a16:creationId xmlns:a16="http://schemas.microsoft.com/office/drawing/2014/main" id="{44A500A0-ED2D-43B4-90B8-ABE9C7EE158C}"/>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725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1053086" y="2298959"/>
            <a:ext cx="10443590" cy="3970318"/>
          </a:xfrm>
          <a:prstGeom prst="rect">
            <a:avLst/>
          </a:prstGeom>
          <a:noFill/>
        </p:spPr>
        <p:txBody>
          <a:bodyPr wrap="square" rtlCol="0">
            <a:spAutoFit/>
          </a:bodyPr>
          <a:lstStyle/>
          <a:p>
            <a:r>
              <a:rPr lang="et-EE" sz="2800" dirty="0">
                <a:latin typeface="+mj-lt"/>
              </a:rPr>
              <a:t>Heledusrepresentatsioonide kognitiivsest töötlemisest</a:t>
            </a:r>
          </a:p>
          <a:p>
            <a:endParaRPr lang="et-EE" sz="2800" dirty="0">
              <a:latin typeface="+mj-lt"/>
            </a:endParaRPr>
          </a:p>
          <a:p>
            <a:pPr lvl="1"/>
            <a:r>
              <a:rPr lang="et-EE" sz="2800" dirty="0">
                <a:latin typeface="+mj-lt"/>
              </a:rPr>
              <a:t>Sisemise ruumitähelepanu keskmest </a:t>
            </a:r>
            <a:r>
              <a:rPr lang="da-DK" sz="2800" dirty="0">
                <a:solidFill>
                  <a:schemeClr val="bg1">
                    <a:lumMod val="50000"/>
                  </a:schemeClr>
                </a:solidFill>
                <a:latin typeface="+mj-lt"/>
              </a:rPr>
              <a:t>(Binda et al., 2013; Mathôt et al., 2013; Naber et al., 2013)</a:t>
            </a:r>
            <a:endParaRPr lang="et-EE" sz="2800" dirty="0">
              <a:solidFill>
                <a:schemeClr val="bg1">
                  <a:lumMod val="50000"/>
                </a:schemeClr>
              </a:solidFill>
              <a:latin typeface="+mj-lt"/>
            </a:endParaRPr>
          </a:p>
          <a:p>
            <a:pPr lvl="1"/>
            <a:r>
              <a:rPr lang="et-EE" sz="2800" dirty="0">
                <a:latin typeface="+mj-lt"/>
              </a:rPr>
              <a:t>Kujutlusest  </a:t>
            </a:r>
            <a:r>
              <a:rPr lang="et-EE" sz="2800" dirty="0">
                <a:solidFill>
                  <a:schemeClr val="bg1">
                    <a:lumMod val="50000"/>
                  </a:schemeClr>
                </a:solidFill>
                <a:latin typeface="+mj-lt"/>
              </a:rPr>
              <a:t>(Laeng &amp; </a:t>
            </a:r>
            <a:r>
              <a:rPr lang="et-EE" sz="2800" dirty="0" err="1">
                <a:solidFill>
                  <a:schemeClr val="bg1">
                    <a:lumMod val="50000"/>
                  </a:schemeClr>
                </a:solidFill>
                <a:latin typeface="+mj-lt"/>
              </a:rPr>
              <a:t>Sulutvedt</a:t>
            </a:r>
            <a:r>
              <a:rPr lang="et-EE" sz="2800" dirty="0">
                <a:solidFill>
                  <a:schemeClr val="bg1">
                    <a:lumMod val="50000"/>
                  </a:schemeClr>
                </a:solidFill>
                <a:latin typeface="+mj-lt"/>
              </a:rPr>
              <a:t>, 2014) </a:t>
            </a:r>
          </a:p>
          <a:p>
            <a:pPr lvl="1"/>
            <a:r>
              <a:rPr lang="et-EE" sz="2800" dirty="0">
                <a:latin typeface="+mj-lt"/>
              </a:rPr>
              <a:t>Töömälu sisust </a:t>
            </a:r>
            <a:r>
              <a:rPr lang="et-EE" sz="2800" dirty="0">
                <a:solidFill>
                  <a:schemeClr val="bg1">
                    <a:lumMod val="50000"/>
                  </a:schemeClr>
                </a:solidFill>
                <a:latin typeface="+mj-lt"/>
              </a:rPr>
              <a:t>(</a:t>
            </a:r>
            <a:r>
              <a:rPr lang="et-EE" sz="2800" dirty="0" err="1">
                <a:solidFill>
                  <a:schemeClr val="bg1">
                    <a:lumMod val="50000"/>
                  </a:schemeClr>
                </a:solidFill>
                <a:latin typeface="+mj-lt"/>
              </a:rPr>
              <a:t>Hustá</a:t>
            </a:r>
            <a:r>
              <a:rPr lang="et-EE" sz="2800" dirty="0">
                <a:solidFill>
                  <a:schemeClr val="bg1">
                    <a:lumMod val="50000"/>
                  </a:schemeClr>
                </a:solidFill>
                <a:latin typeface="+mj-lt"/>
              </a:rPr>
              <a:t> et </a:t>
            </a:r>
            <a:r>
              <a:rPr lang="et-EE" sz="2800" dirty="0" err="1">
                <a:solidFill>
                  <a:schemeClr val="bg1">
                    <a:lumMod val="50000"/>
                  </a:schemeClr>
                </a:solidFill>
                <a:latin typeface="+mj-lt"/>
              </a:rPr>
              <a:t>al</a:t>
            </a:r>
            <a:r>
              <a:rPr lang="et-EE" sz="2800" dirty="0">
                <a:solidFill>
                  <a:schemeClr val="bg1">
                    <a:lumMod val="50000"/>
                  </a:schemeClr>
                </a:solidFill>
                <a:latin typeface="+mj-lt"/>
              </a:rPr>
              <a:t>., 2018)</a:t>
            </a:r>
          </a:p>
          <a:p>
            <a:pPr lvl="1"/>
            <a:r>
              <a:rPr lang="et-EE" sz="2800" dirty="0">
                <a:latin typeface="+mj-lt"/>
              </a:rPr>
              <a:t>Sõnade semantiline sisu </a:t>
            </a:r>
            <a:r>
              <a:rPr lang="et-EE" sz="2800" dirty="0">
                <a:solidFill>
                  <a:schemeClr val="bg1">
                    <a:lumMod val="50000"/>
                  </a:schemeClr>
                </a:solidFill>
                <a:latin typeface="+mj-lt"/>
              </a:rPr>
              <a:t>(</a:t>
            </a:r>
            <a:r>
              <a:rPr lang="et-EE" sz="2800" dirty="0" err="1">
                <a:solidFill>
                  <a:schemeClr val="bg1">
                    <a:lumMod val="50000"/>
                  </a:schemeClr>
                </a:solidFill>
                <a:latin typeface="+mj-lt"/>
              </a:rPr>
              <a:t>Mathôt</a:t>
            </a:r>
            <a:r>
              <a:rPr lang="et-EE" sz="2800" dirty="0">
                <a:solidFill>
                  <a:schemeClr val="bg1">
                    <a:lumMod val="50000"/>
                  </a:schemeClr>
                </a:solidFill>
                <a:latin typeface="+mj-lt"/>
              </a:rPr>
              <a:t> et </a:t>
            </a:r>
            <a:r>
              <a:rPr lang="et-EE" sz="2800" dirty="0" err="1">
                <a:solidFill>
                  <a:schemeClr val="bg1">
                    <a:lumMod val="50000"/>
                  </a:schemeClr>
                </a:solidFill>
                <a:latin typeface="+mj-lt"/>
              </a:rPr>
              <a:t>al</a:t>
            </a:r>
            <a:r>
              <a:rPr lang="et-EE" sz="2800" dirty="0">
                <a:solidFill>
                  <a:schemeClr val="bg1">
                    <a:lumMod val="50000"/>
                  </a:schemeClr>
                </a:solidFill>
                <a:latin typeface="+mj-lt"/>
              </a:rPr>
              <a:t>., 2016; 2019)</a:t>
            </a:r>
          </a:p>
          <a:p>
            <a:endParaRPr lang="et-EE" sz="2800" dirty="0">
              <a:latin typeface="+mj-lt"/>
            </a:endParaRPr>
          </a:p>
          <a:p>
            <a:endParaRPr lang="et-EE" sz="2800" dirty="0">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Millest pupilli suurus veel sõltuda võib?</a:t>
            </a:r>
            <a:endParaRPr lang="en-GB" dirty="0"/>
          </a:p>
        </p:txBody>
      </p:sp>
      <p:cxnSp>
        <p:nvCxnSpPr>
          <p:cNvPr id="4" name="Straight Connector 3">
            <a:extLst>
              <a:ext uri="{FF2B5EF4-FFF2-40B4-BE49-F238E27FC236}">
                <a16:creationId xmlns:a16="http://schemas.microsoft.com/office/drawing/2014/main" id="{6343001A-FEDC-4E33-9BB8-353D3C748447}"/>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965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DA31-ED30-4FA6-A8F0-CE0A3356CC5A}"/>
              </a:ext>
            </a:extLst>
          </p:cNvPr>
          <p:cNvSpPr txBox="1">
            <a:spLocks/>
          </p:cNvSpPr>
          <p:nvPr/>
        </p:nvSpPr>
        <p:spPr>
          <a:xfrm>
            <a:off x="643647" y="557449"/>
            <a:ext cx="11285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err="1"/>
              <a:t>Pupillomeetrial</a:t>
            </a:r>
            <a:r>
              <a:rPr lang="et-EE" dirty="0"/>
              <a:t> põhineva aju-arvuti liidese näide</a:t>
            </a:r>
            <a:endParaRPr lang="en-GB" dirty="0"/>
          </a:p>
        </p:txBody>
      </p:sp>
      <p:grpSp>
        <p:nvGrpSpPr>
          <p:cNvPr id="4" name="Group 3">
            <a:extLst>
              <a:ext uri="{FF2B5EF4-FFF2-40B4-BE49-F238E27FC236}">
                <a16:creationId xmlns:a16="http://schemas.microsoft.com/office/drawing/2014/main" id="{E42D31E1-1C99-412C-9674-BCA71DAC0197}"/>
              </a:ext>
            </a:extLst>
          </p:cNvPr>
          <p:cNvGrpSpPr/>
          <p:nvPr/>
        </p:nvGrpSpPr>
        <p:grpSpPr>
          <a:xfrm>
            <a:off x="1805128" y="2025887"/>
            <a:ext cx="8581743" cy="3686175"/>
            <a:chOff x="3122578" y="1883013"/>
            <a:chExt cx="6577682" cy="2612788"/>
          </a:xfrm>
        </p:grpSpPr>
        <p:pic>
          <p:nvPicPr>
            <p:cNvPr id="1026" name="Picture 2">
              <a:extLst>
                <a:ext uri="{FF2B5EF4-FFF2-40B4-BE49-F238E27FC236}">
                  <a16:creationId xmlns:a16="http://schemas.microsoft.com/office/drawing/2014/main" id="{98612867-3FD2-4636-85F1-7D1B75902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228" b="64845"/>
            <a:stretch/>
          </p:blipFill>
          <p:spPr bwMode="auto">
            <a:xfrm>
              <a:off x="3122578" y="1883013"/>
              <a:ext cx="6577682" cy="26127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E2F49A-FCBC-41D3-825C-B85D34723088}"/>
                </a:ext>
              </a:extLst>
            </p:cNvPr>
            <p:cNvSpPr/>
            <p:nvPr/>
          </p:nvSpPr>
          <p:spPr>
            <a:xfrm>
              <a:off x="3122578" y="3916680"/>
              <a:ext cx="4649822" cy="579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grpSp>
      <p:sp>
        <p:nvSpPr>
          <p:cNvPr id="5" name="Rectangle 4">
            <a:extLst>
              <a:ext uri="{FF2B5EF4-FFF2-40B4-BE49-F238E27FC236}">
                <a16:creationId xmlns:a16="http://schemas.microsoft.com/office/drawing/2014/main" id="{1EE8391C-75C7-4951-94AA-EC792521B476}"/>
              </a:ext>
            </a:extLst>
          </p:cNvPr>
          <p:cNvSpPr/>
          <p:nvPr/>
        </p:nvSpPr>
        <p:spPr>
          <a:xfrm>
            <a:off x="5400545" y="6081394"/>
            <a:ext cx="4942187" cy="369332"/>
          </a:xfrm>
          <a:prstGeom prst="rect">
            <a:avLst/>
          </a:prstGeom>
        </p:spPr>
        <p:txBody>
          <a:bodyPr wrap="none">
            <a:spAutoFit/>
          </a:bodyPr>
          <a:lstStyle/>
          <a:p>
            <a:r>
              <a:rPr lang="en-GB" dirty="0">
                <a:latin typeface="+mj-lt"/>
                <a:hlinkClick r:id="rId4"/>
              </a:rPr>
              <a:t>https://www.youtube.com/watch?v=RHOyZFMI4l8</a:t>
            </a:r>
            <a:endParaRPr lang="en-GB" dirty="0">
              <a:latin typeface="+mj-lt"/>
            </a:endParaRPr>
          </a:p>
        </p:txBody>
      </p:sp>
      <p:sp>
        <p:nvSpPr>
          <p:cNvPr id="6" name="Rectangle 5">
            <a:extLst>
              <a:ext uri="{FF2B5EF4-FFF2-40B4-BE49-F238E27FC236}">
                <a16:creationId xmlns:a16="http://schemas.microsoft.com/office/drawing/2014/main" id="{1F423DA5-A665-421D-B239-0099551701E6}"/>
              </a:ext>
            </a:extLst>
          </p:cNvPr>
          <p:cNvSpPr/>
          <p:nvPr/>
        </p:nvSpPr>
        <p:spPr>
          <a:xfrm>
            <a:off x="1715975" y="6081394"/>
            <a:ext cx="2125775" cy="375552"/>
          </a:xfrm>
          <a:prstGeom prst="rect">
            <a:avLst/>
          </a:prstGeom>
        </p:spPr>
        <p:txBody>
          <a:bodyPr wrap="none">
            <a:spAutoFit/>
          </a:bodyPr>
          <a:lstStyle/>
          <a:p>
            <a:pPr>
              <a:lnSpc>
                <a:spcPct val="107000"/>
              </a:lnSpc>
              <a:spcAft>
                <a:spcPts val="800"/>
              </a:spcAft>
            </a:pPr>
            <a:r>
              <a:rPr lang="et-EE" dirty="0">
                <a:latin typeface="+mj-lt"/>
                <a:ea typeface="Calibri" panose="020F0502020204030204" pitchFamily="34" charset="0"/>
                <a:cs typeface="Arial" panose="020B0604020202020204" pitchFamily="34" charset="0"/>
              </a:rPr>
              <a:t>(</a:t>
            </a:r>
            <a:r>
              <a:rPr lang="et-EE" dirty="0" err="1">
                <a:latin typeface="+mj-lt"/>
                <a:ea typeface="Calibri" panose="020F0502020204030204" pitchFamily="34" charset="0"/>
                <a:cs typeface="Arial" panose="020B0604020202020204" pitchFamily="34" charset="0"/>
              </a:rPr>
              <a:t>Mathôt</a:t>
            </a:r>
            <a:r>
              <a:rPr lang="et-EE" dirty="0">
                <a:latin typeface="+mj-lt"/>
                <a:ea typeface="Calibri" panose="020F0502020204030204" pitchFamily="34" charset="0"/>
                <a:cs typeface="Arial" panose="020B0604020202020204" pitchFamily="34" charset="0"/>
              </a:rPr>
              <a:t> et </a:t>
            </a:r>
            <a:r>
              <a:rPr lang="et-EE" dirty="0" err="1">
                <a:latin typeface="+mj-lt"/>
                <a:ea typeface="Calibri" panose="020F0502020204030204" pitchFamily="34" charset="0"/>
                <a:cs typeface="Arial" panose="020B0604020202020204" pitchFamily="34" charset="0"/>
              </a:rPr>
              <a:t>al</a:t>
            </a:r>
            <a:r>
              <a:rPr lang="et-EE" dirty="0">
                <a:latin typeface="+mj-lt"/>
                <a:ea typeface="Calibri" panose="020F0502020204030204" pitchFamily="34" charset="0"/>
                <a:cs typeface="Arial" panose="020B0604020202020204" pitchFamily="34" charset="0"/>
              </a:rPr>
              <a:t>., 2016)</a:t>
            </a:r>
            <a:endParaRPr lang="en-GB" sz="1600" dirty="0">
              <a:effectLst/>
              <a:latin typeface="+mj-lt"/>
              <a:ea typeface="Calibri" panose="020F050202020403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BB7880BB-3BE6-4859-995C-48D0B6FA267F}"/>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820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995936" y="2127509"/>
            <a:ext cx="10034013" cy="3970318"/>
          </a:xfrm>
          <a:prstGeom prst="rect">
            <a:avLst/>
          </a:prstGeom>
          <a:noFill/>
        </p:spPr>
        <p:txBody>
          <a:bodyPr wrap="square" rtlCol="0">
            <a:spAutoFit/>
          </a:bodyPr>
          <a:lstStyle/>
          <a:p>
            <a:r>
              <a:rPr lang="et-EE" sz="2800" dirty="0">
                <a:latin typeface="+mj-lt"/>
              </a:rPr>
              <a:t>Silmade liigutamisega seotud muutused (</a:t>
            </a:r>
            <a:r>
              <a:rPr lang="et-EE" sz="2800" dirty="0" err="1">
                <a:latin typeface="+mj-lt"/>
              </a:rPr>
              <a:t>Gagl</a:t>
            </a:r>
            <a:r>
              <a:rPr lang="et-EE" sz="2800" dirty="0">
                <a:latin typeface="+mj-lt"/>
              </a:rPr>
              <a:t> et </a:t>
            </a:r>
            <a:r>
              <a:rPr lang="et-EE" sz="2800" dirty="0" err="1">
                <a:latin typeface="+mj-lt"/>
              </a:rPr>
              <a:t>al</a:t>
            </a:r>
            <a:r>
              <a:rPr lang="et-EE" sz="2800" dirty="0">
                <a:latin typeface="+mj-lt"/>
              </a:rPr>
              <a:t>., 2011)</a:t>
            </a:r>
          </a:p>
          <a:p>
            <a:r>
              <a:rPr lang="et-EE" sz="2800" dirty="0">
                <a:latin typeface="+mj-lt"/>
              </a:rPr>
              <a:t>Pupilli kahanemine ajas (mitmed põhjused):</a:t>
            </a:r>
          </a:p>
          <a:p>
            <a:pPr marL="457200" indent="-457200">
              <a:buFont typeface="Arial" panose="020B0604020202020204" pitchFamily="34" charset="0"/>
              <a:buChar char="•"/>
            </a:pPr>
            <a:r>
              <a:rPr lang="et-EE" sz="2800" dirty="0">
                <a:latin typeface="+mj-lt"/>
              </a:rPr>
              <a:t>Väsimus </a:t>
            </a:r>
            <a:r>
              <a:rPr lang="da-DK" sz="2800" dirty="0">
                <a:latin typeface="+mj-lt"/>
              </a:rPr>
              <a:t>(Kuchinsky et al., </a:t>
            </a:r>
            <a:r>
              <a:rPr lang="et-EE" sz="2800" dirty="0">
                <a:latin typeface="+mj-lt"/>
              </a:rPr>
              <a:t>2016</a:t>
            </a:r>
            <a:r>
              <a:rPr lang="da-DK" sz="2800" dirty="0">
                <a:latin typeface="+mj-lt"/>
              </a:rPr>
              <a:t>)</a:t>
            </a:r>
            <a:endParaRPr lang="et-EE" sz="2800" dirty="0">
              <a:latin typeface="+mj-lt"/>
            </a:endParaRPr>
          </a:p>
          <a:p>
            <a:pPr marL="457200" indent="-457200">
              <a:buFont typeface="Arial" panose="020B0604020202020204" pitchFamily="34" charset="0"/>
              <a:buChar char="•"/>
            </a:pPr>
            <a:r>
              <a:rPr lang="et-EE" sz="2800" dirty="0">
                <a:latin typeface="+mj-lt"/>
              </a:rPr>
              <a:t>Ülesande raskus muutub ajas </a:t>
            </a:r>
            <a:r>
              <a:rPr lang="en-GB" sz="2800" dirty="0">
                <a:solidFill>
                  <a:schemeClr val="bg1">
                    <a:lumMod val="50000"/>
                  </a:schemeClr>
                </a:solidFill>
                <a:latin typeface="+mj-lt"/>
                <a:ea typeface="Georgia" panose="02040502050405020303" pitchFamily="18" charset="0"/>
                <a:cs typeface="Georgia" panose="02040502050405020303" pitchFamily="18" charset="0"/>
              </a:rPr>
              <a:t>(Hess &amp; </a:t>
            </a:r>
            <a:r>
              <a:rPr lang="en-GB" sz="28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800" dirty="0">
                <a:solidFill>
                  <a:schemeClr val="bg1">
                    <a:lumMod val="50000"/>
                  </a:schemeClr>
                </a:solidFill>
                <a:latin typeface="+mj-lt"/>
                <a:ea typeface="Georgia" panose="02040502050405020303" pitchFamily="18" charset="0"/>
                <a:cs typeface="Georgia" panose="02040502050405020303" pitchFamily="18" charset="0"/>
              </a:rPr>
              <a:t>, 1964, van der </a:t>
            </a:r>
            <a:r>
              <a:rPr lang="en-GB" sz="2800" dirty="0" err="1">
                <a:solidFill>
                  <a:schemeClr val="bg1">
                    <a:lumMod val="50000"/>
                  </a:schemeClr>
                </a:solidFill>
                <a:latin typeface="+mj-lt"/>
                <a:ea typeface="Georgia" panose="02040502050405020303" pitchFamily="18" charset="0"/>
                <a:cs typeface="Georgia" panose="02040502050405020303" pitchFamily="18" charset="0"/>
              </a:rPr>
              <a:t>Wel</a:t>
            </a:r>
            <a:r>
              <a:rPr lang="en-GB" sz="2800" dirty="0">
                <a:solidFill>
                  <a:schemeClr val="bg1">
                    <a:lumMod val="50000"/>
                  </a:schemeClr>
                </a:solidFill>
                <a:latin typeface="+mj-lt"/>
                <a:ea typeface="Georgia" panose="02040502050405020303" pitchFamily="18" charset="0"/>
                <a:cs typeface="Georgia" panose="02040502050405020303" pitchFamily="18" charset="0"/>
              </a:rPr>
              <a:t> &amp; van </a:t>
            </a:r>
            <a:r>
              <a:rPr lang="en-GB" sz="2800" dirty="0" err="1">
                <a:solidFill>
                  <a:schemeClr val="bg1">
                    <a:lumMod val="50000"/>
                  </a:schemeClr>
                </a:solidFill>
                <a:latin typeface="+mj-lt"/>
                <a:ea typeface="Georgia" panose="02040502050405020303" pitchFamily="18" charset="0"/>
                <a:cs typeface="Georgia" panose="02040502050405020303" pitchFamily="18" charset="0"/>
              </a:rPr>
              <a:t>Steenbergen</a:t>
            </a:r>
            <a:r>
              <a:rPr lang="en-GB" sz="2800" dirty="0">
                <a:solidFill>
                  <a:schemeClr val="bg1">
                    <a:lumMod val="50000"/>
                  </a:schemeClr>
                </a:solidFill>
                <a:latin typeface="+mj-lt"/>
                <a:ea typeface="Georgia" panose="02040502050405020303" pitchFamily="18" charset="0"/>
                <a:cs typeface="Georgia" panose="02040502050405020303" pitchFamily="18" charset="0"/>
              </a:rPr>
              <a:t>, 2018)</a:t>
            </a:r>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r>
              <a:rPr lang="et-EE" sz="2800" i="1" dirty="0" err="1">
                <a:latin typeface="+mj-lt"/>
              </a:rPr>
              <a:t>Vergence</a:t>
            </a:r>
            <a:r>
              <a:rPr lang="et-EE" sz="2800" dirty="0">
                <a:latin typeface="+mj-lt"/>
              </a:rPr>
              <a:t> liigutused (</a:t>
            </a:r>
            <a:r>
              <a:rPr lang="et-EE" sz="2800" dirty="0" err="1">
                <a:latin typeface="+mj-lt"/>
              </a:rPr>
              <a:t>Feil</a:t>
            </a:r>
            <a:r>
              <a:rPr lang="et-EE" sz="2800" dirty="0">
                <a:latin typeface="+mj-lt"/>
              </a:rPr>
              <a:t>, 2017)</a:t>
            </a:r>
          </a:p>
          <a:p>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pPr marL="342900" indent="-342900">
              <a:buFont typeface="Arial" panose="020B0604020202020204" pitchFamily="34" charset="0"/>
              <a:buChar char="•"/>
            </a:pPr>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pPr marL="342900" indent="-342900">
              <a:buFont typeface="Arial" panose="020B0604020202020204" pitchFamily="34" charset="0"/>
              <a:buChar char="•"/>
            </a:pPr>
            <a:endParaRPr lang="et-EE" sz="2800" dirty="0">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Millest pupilli suurus veel sõltuda võib?</a:t>
            </a:r>
            <a:endParaRPr lang="en-GB" dirty="0"/>
          </a:p>
        </p:txBody>
      </p:sp>
      <p:cxnSp>
        <p:nvCxnSpPr>
          <p:cNvPr id="4" name="Straight Connector 3">
            <a:extLst>
              <a:ext uri="{FF2B5EF4-FFF2-40B4-BE49-F238E27FC236}">
                <a16:creationId xmlns:a16="http://schemas.microsoft.com/office/drawing/2014/main" id="{81E159BB-9EB2-4F7D-A7CA-A6096D1842D1}"/>
              </a:ext>
            </a:extLst>
          </p:cNvPr>
          <p:cNvCxnSpPr/>
          <p:nvPr/>
        </p:nvCxnSpPr>
        <p:spPr>
          <a:xfrm>
            <a:off x="122663" y="0"/>
            <a:ext cx="0" cy="6858000"/>
          </a:xfrm>
          <a:prstGeom prst="line">
            <a:avLst/>
          </a:prstGeom>
          <a:ln w="250825">
            <a:solidFill>
              <a:srgbClr val="0808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73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
        <p:nvSpPr>
          <p:cNvPr id="5" name="Title 1">
            <a:extLst>
              <a:ext uri="{FF2B5EF4-FFF2-40B4-BE49-F238E27FC236}">
                <a16:creationId xmlns:a16="http://schemas.microsoft.com/office/drawing/2014/main" id="{E054476C-A6BB-471D-A30C-019F7CD64687}"/>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Eelmises loengus</a:t>
            </a:r>
            <a:endParaRPr lang="en-GB" altLang="en-US" sz="5400" dirty="0"/>
          </a:p>
        </p:txBody>
      </p:sp>
    </p:spTree>
    <p:extLst>
      <p:ext uri="{BB962C8B-B14F-4D97-AF65-F5344CB8AC3E}">
        <p14:creationId xmlns:p14="http://schemas.microsoft.com/office/powerpoint/2010/main" val="1510033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ye trajectories measured by Yarbus (1967) by viewers carrying out different tasks. (Upper right) No specific task. (Lower left) Estimate the wealth of the family. (Lower right) Give the ages of the people in the painting. The figure is adapted from Yarbus (1967) with permission from Springer Publishing Company. ">
            <a:extLst>
              <a:ext uri="{FF2B5EF4-FFF2-40B4-BE49-F238E27FC236}">
                <a16:creationId xmlns:a16="http://schemas.microsoft.com/office/drawing/2014/main" id="{86804668-C300-44CF-A277-C269F4A4D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481" y="1165545"/>
            <a:ext cx="6015038" cy="45269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815B436-3543-42E6-9D30-EEDC443BF265}"/>
              </a:ext>
            </a:extLst>
          </p:cNvPr>
          <p:cNvSpPr/>
          <p:nvPr/>
        </p:nvSpPr>
        <p:spPr>
          <a:xfrm>
            <a:off x="9668797" y="6101834"/>
            <a:ext cx="1693605" cy="369332"/>
          </a:xfrm>
          <a:prstGeom prst="rect">
            <a:avLst/>
          </a:prstGeom>
        </p:spPr>
        <p:txBody>
          <a:bodyPr wrap="none">
            <a:spAutoFit/>
          </a:bodyPr>
          <a:lstStyle/>
          <a:p>
            <a:r>
              <a:rPr lang="en-GB" dirty="0">
                <a:solidFill>
                  <a:srgbClr val="111111"/>
                </a:solidFill>
                <a:latin typeface="Roboto"/>
              </a:rPr>
              <a:t>Yarbus (1967) </a:t>
            </a:r>
            <a:endParaRPr lang="en-GB" b="0" i="0" dirty="0">
              <a:solidFill>
                <a:srgbClr val="111111"/>
              </a:solidFill>
              <a:effectLst/>
              <a:latin typeface="Roboto"/>
            </a:endParaRPr>
          </a:p>
        </p:txBody>
      </p:sp>
      <p:cxnSp>
        <p:nvCxnSpPr>
          <p:cNvPr id="4" name="Straight Connector 3">
            <a:extLst>
              <a:ext uri="{FF2B5EF4-FFF2-40B4-BE49-F238E27FC236}">
                <a16:creationId xmlns:a16="http://schemas.microsoft.com/office/drawing/2014/main" id="{EED407DB-B028-41B9-AB65-E4BE6D4795E9}"/>
              </a:ext>
            </a:extLst>
          </p:cNvPr>
          <p:cNvCxnSpPr/>
          <p:nvPr/>
        </p:nvCxnSpPr>
        <p:spPr>
          <a:xfrm>
            <a:off x="122663" y="0"/>
            <a:ext cx="0" cy="6858000"/>
          </a:xfrm>
          <a:prstGeom prst="line">
            <a:avLst/>
          </a:prstGeom>
          <a:ln w="2476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63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1B151BE-D81F-4BB9-813D-6FF87C19AEA3}"/>
              </a:ext>
            </a:extLst>
          </p:cNvPr>
          <p:cNvCxnSpPr/>
          <p:nvPr/>
        </p:nvCxnSpPr>
        <p:spPr>
          <a:xfrm>
            <a:off x="122663" y="0"/>
            <a:ext cx="0" cy="6858000"/>
          </a:xfrm>
          <a:prstGeom prst="line">
            <a:avLst/>
          </a:prstGeom>
          <a:ln w="24765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A95F7A7-9E16-48EA-B8B3-30E34B8693F8}"/>
              </a:ext>
            </a:extLst>
          </p:cNvPr>
          <p:cNvGrpSpPr/>
          <p:nvPr/>
        </p:nvGrpSpPr>
        <p:grpSpPr>
          <a:xfrm>
            <a:off x="1456677" y="837838"/>
            <a:ext cx="9278645" cy="5182323"/>
            <a:chOff x="1456677" y="837838"/>
            <a:chExt cx="9278645" cy="5182323"/>
          </a:xfrm>
        </p:grpSpPr>
        <p:pic>
          <p:nvPicPr>
            <p:cNvPr id="3" name="Picture 2">
              <a:hlinkClick r:id="rId3"/>
              <a:extLst>
                <a:ext uri="{FF2B5EF4-FFF2-40B4-BE49-F238E27FC236}">
                  <a16:creationId xmlns:a16="http://schemas.microsoft.com/office/drawing/2014/main" id="{ECD71BF4-0E20-4171-822D-C22D3A45BEB5}"/>
                </a:ext>
              </a:extLst>
            </p:cNvPr>
            <p:cNvPicPr>
              <a:picLocks noChangeAspect="1"/>
            </p:cNvPicPr>
            <p:nvPr/>
          </p:nvPicPr>
          <p:blipFill>
            <a:blip r:embed="rId4"/>
            <a:stretch>
              <a:fillRect/>
            </a:stretch>
          </p:blipFill>
          <p:spPr>
            <a:xfrm>
              <a:off x="1456677" y="837838"/>
              <a:ext cx="9278645" cy="5182323"/>
            </a:xfrm>
            <a:prstGeom prst="rect">
              <a:avLst/>
            </a:prstGeom>
          </p:spPr>
        </p:pic>
        <p:pic>
          <p:nvPicPr>
            <p:cNvPr id="6" name="Picture 5" descr="Icon&#10;&#10;Description automatically generated">
              <a:hlinkClick r:id="rId3"/>
              <a:extLst>
                <a:ext uri="{FF2B5EF4-FFF2-40B4-BE49-F238E27FC236}">
                  <a16:creationId xmlns:a16="http://schemas.microsoft.com/office/drawing/2014/main" id="{34CB010C-A1DC-4274-B0A7-57E65D68AC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015" y="5019766"/>
              <a:ext cx="899534" cy="872548"/>
            </a:xfrm>
            <a:prstGeom prst="rect">
              <a:avLst/>
            </a:prstGeom>
          </p:spPr>
        </p:pic>
      </p:grpSp>
    </p:spTree>
    <p:extLst>
      <p:ext uri="{BB962C8B-B14F-4D97-AF65-F5344CB8AC3E}">
        <p14:creationId xmlns:p14="http://schemas.microsoft.com/office/powerpoint/2010/main" val="616829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6252F1-CC0E-4349-BA2D-78A85104E463}"/>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Mängude ja eksperimentide sarnasused ja erinevused</a:t>
            </a:r>
            <a:endParaRPr lang="en-GB" altLang="en-US" dirty="0"/>
          </a:p>
        </p:txBody>
      </p:sp>
      <p:sp>
        <p:nvSpPr>
          <p:cNvPr id="4" name="TextBox 3">
            <a:extLst>
              <a:ext uri="{FF2B5EF4-FFF2-40B4-BE49-F238E27FC236}">
                <a16:creationId xmlns:a16="http://schemas.microsoft.com/office/drawing/2014/main" id="{4F009ACF-83A9-45D0-BE66-1ADA4909F131}"/>
              </a:ext>
            </a:extLst>
          </p:cNvPr>
          <p:cNvSpPr txBox="1"/>
          <p:nvPr/>
        </p:nvSpPr>
        <p:spPr>
          <a:xfrm>
            <a:off x="1169331" y="1906859"/>
            <a:ext cx="9485289" cy="4093428"/>
          </a:xfrm>
          <a:prstGeom prst="rect">
            <a:avLst/>
          </a:prstGeom>
          <a:noFill/>
        </p:spPr>
        <p:txBody>
          <a:bodyPr wrap="none" rtlCol="0">
            <a:spAutoFit/>
          </a:bodyPr>
          <a:lstStyle/>
          <a:p>
            <a:r>
              <a:rPr lang="et-EE" sz="2400" dirty="0">
                <a:latin typeface="+mj-lt"/>
              </a:rPr>
              <a:t>Varem ainult laboris kasutatud seadmeid kasutatakse üha enam mängudes </a:t>
            </a:r>
          </a:p>
          <a:p>
            <a:r>
              <a:rPr lang="et-EE" sz="2400" dirty="0">
                <a:latin typeface="+mj-lt"/>
              </a:rPr>
              <a:t>või nende disainimisel. Samas on paljudes mängudes kasutatavad vahendid </a:t>
            </a:r>
          </a:p>
          <a:p>
            <a:r>
              <a:rPr lang="et-EE" sz="2400" dirty="0">
                <a:latin typeface="+mj-lt"/>
              </a:rPr>
              <a:t>nii hea kvaliteedi ja täpsusega, et neid on võimalik kasutada ka teadustöös. </a:t>
            </a:r>
          </a:p>
          <a:p>
            <a:endParaRPr lang="et-EE" sz="2400" dirty="0">
              <a:latin typeface="+mj-lt"/>
            </a:endParaRPr>
          </a:p>
          <a:p>
            <a:r>
              <a:rPr lang="et-EE" sz="2400" dirty="0">
                <a:latin typeface="+mj-lt"/>
              </a:rPr>
              <a:t>Soov saada parema ajalise resolutsiooniga objektiivsemat infot</a:t>
            </a:r>
          </a:p>
          <a:p>
            <a:endParaRPr lang="et-EE" sz="2400" dirty="0">
              <a:latin typeface="+mj-lt"/>
            </a:endParaRPr>
          </a:p>
          <a:p>
            <a:r>
              <a:rPr lang="et-EE" sz="2400" dirty="0">
                <a:latin typeface="+mj-lt"/>
              </a:rPr>
              <a:t>Teinekord on psühholoogilised eksperimendid ise mängud:</a:t>
            </a:r>
          </a:p>
          <a:p>
            <a:r>
              <a:rPr lang="en-GB" sz="2000" i="1" dirty="0">
                <a:latin typeface="+mj-lt"/>
              </a:rPr>
              <a:t>	</a:t>
            </a:r>
            <a:r>
              <a:rPr lang="et-EE" sz="2000" i="1" dirty="0">
                <a:latin typeface="+mj-lt"/>
              </a:rPr>
              <a:t>Vangi dilemma (Jones et </a:t>
            </a:r>
            <a:r>
              <a:rPr lang="et-EE" sz="2000" i="1" dirty="0" err="1">
                <a:latin typeface="+mj-lt"/>
              </a:rPr>
              <a:t>al</a:t>
            </a:r>
            <a:r>
              <a:rPr lang="et-EE" sz="2000" i="1" dirty="0">
                <a:latin typeface="+mj-lt"/>
              </a:rPr>
              <a:t>. 1968; selle variatsioone saad näha ja katsetada </a:t>
            </a:r>
            <a:r>
              <a:rPr lang="et-EE" sz="2000" i="1" dirty="0">
                <a:latin typeface="+mj-lt"/>
                <a:hlinkClick r:id="rId2"/>
              </a:rPr>
              <a:t>siin</a:t>
            </a:r>
            <a:r>
              <a:rPr lang="et-EE" sz="2000" i="1" dirty="0">
                <a:latin typeface="+mj-lt"/>
              </a:rPr>
              <a:t>)</a:t>
            </a:r>
          </a:p>
          <a:p>
            <a:endParaRPr lang="et-EE" sz="2400" dirty="0">
              <a:latin typeface="+mj-lt"/>
            </a:endParaRPr>
          </a:p>
          <a:p>
            <a:r>
              <a:rPr lang="et-EE" sz="2400" dirty="0">
                <a:latin typeface="+mj-lt"/>
              </a:rPr>
              <a:t>Mõlemal juhul on abiks psüühika heast tundmisest</a:t>
            </a:r>
          </a:p>
          <a:p>
            <a:endParaRPr lang="et-EE" sz="2400" dirty="0">
              <a:latin typeface="+mj-lt"/>
            </a:endParaRPr>
          </a:p>
        </p:txBody>
      </p:sp>
    </p:spTree>
    <p:extLst>
      <p:ext uri="{BB962C8B-B14F-4D97-AF65-F5344CB8AC3E}">
        <p14:creationId xmlns:p14="http://schemas.microsoft.com/office/powerpoint/2010/main" val="1346144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isual acuity">
            <a:extLst>
              <a:ext uri="{FF2B5EF4-FFF2-40B4-BE49-F238E27FC236}">
                <a16:creationId xmlns:a16="http://schemas.microsoft.com/office/drawing/2014/main" id="{0AFC3C2E-A5CC-4A73-9CFB-DB728323C4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62" t="5540" r="8069" b="30576"/>
          <a:stretch/>
        </p:blipFill>
        <p:spPr bwMode="auto">
          <a:xfrm>
            <a:off x="2988102" y="2149192"/>
            <a:ext cx="2807958" cy="190570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814DF23-0E9F-4F09-97C3-FD2BE7E197CE}"/>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err="1">
                <a:solidFill>
                  <a:srgbClr val="FF0000"/>
                </a:solidFill>
                <a:cs typeface="Arial" panose="020B0604020202020204" pitchFamily="34" charset="0"/>
              </a:rPr>
              <a:t>Optokineetiline</a:t>
            </a:r>
            <a:r>
              <a:rPr lang="et-EE" dirty="0">
                <a:solidFill>
                  <a:srgbClr val="FF0000"/>
                </a:solidFill>
                <a:cs typeface="Arial" panose="020B0604020202020204" pitchFamily="34" charset="0"/>
              </a:rPr>
              <a:t> </a:t>
            </a:r>
            <a:r>
              <a:rPr lang="et-EE" dirty="0" err="1">
                <a:solidFill>
                  <a:srgbClr val="FF0000"/>
                </a:solidFill>
                <a:cs typeface="Arial" panose="020B0604020202020204" pitchFamily="34" charset="0"/>
              </a:rPr>
              <a:t>nüstagm</a:t>
            </a:r>
            <a:endParaRPr lang="en-GB" dirty="0"/>
          </a:p>
        </p:txBody>
      </p:sp>
      <p:cxnSp>
        <p:nvCxnSpPr>
          <p:cNvPr id="6" name="Straight Connector 5">
            <a:extLst>
              <a:ext uri="{FF2B5EF4-FFF2-40B4-BE49-F238E27FC236}">
                <a16:creationId xmlns:a16="http://schemas.microsoft.com/office/drawing/2014/main" id="{FE6FBE69-86ED-4515-98E1-B3C785B642CD}"/>
              </a:ext>
            </a:extLst>
          </p:cNvPr>
          <p:cNvCxnSpPr/>
          <p:nvPr/>
        </p:nvCxnSpPr>
        <p:spPr>
          <a:xfrm>
            <a:off x="122663" y="0"/>
            <a:ext cx="0" cy="6858000"/>
          </a:xfrm>
          <a:prstGeom prst="line">
            <a:avLst/>
          </a:prstGeom>
          <a:ln w="247650">
            <a:solidFill>
              <a:srgbClr val="FFC00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38EDC91-EEEB-4A71-BBCA-4D5DB0DACE57}"/>
              </a:ext>
            </a:extLst>
          </p:cNvPr>
          <p:cNvPicPr>
            <a:picLocks noChangeAspect="1"/>
          </p:cNvPicPr>
          <p:nvPr/>
        </p:nvPicPr>
        <p:blipFill rotWithShape="1">
          <a:blip r:embed="rId4"/>
          <a:srcRect l="8963" r="4203" b="51207"/>
          <a:stretch/>
        </p:blipFill>
        <p:spPr>
          <a:xfrm>
            <a:off x="2552344" y="4191531"/>
            <a:ext cx="3480890" cy="2355666"/>
          </a:xfrm>
          <a:prstGeom prst="rect">
            <a:avLst/>
          </a:prstGeom>
        </p:spPr>
      </p:pic>
      <p:sp>
        <p:nvSpPr>
          <p:cNvPr id="2" name="Rectangle 1">
            <a:extLst>
              <a:ext uri="{FF2B5EF4-FFF2-40B4-BE49-F238E27FC236}">
                <a16:creationId xmlns:a16="http://schemas.microsoft.com/office/drawing/2014/main" id="{7E85D411-9BEC-46FE-8570-4EC5B717CEAC}"/>
              </a:ext>
            </a:extLst>
          </p:cNvPr>
          <p:cNvSpPr/>
          <p:nvPr/>
        </p:nvSpPr>
        <p:spPr>
          <a:xfrm>
            <a:off x="6558129" y="2149192"/>
            <a:ext cx="3861310" cy="1631216"/>
          </a:xfrm>
          <a:prstGeom prst="rect">
            <a:avLst/>
          </a:prstGeom>
        </p:spPr>
        <p:txBody>
          <a:bodyPr wrap="square">
            <a:spAutoFit/>
          </a:bodyPr>
          <a:lstStyle/>
          <a:p>
            <a:r>
              <a:rPr lang="et-EE" sz="2000" dirty="0">
                <a:latin typeface="+mj-lt"/>
                <a:cs typeface="Arial" panose="020B0604020202020204" pitchFamily="34" charset="0"/>
              </a:rPr>
              <a:t>Seda silmade liikumise mustrit kirjeldavad kordamööda vahelduvad aeglased sujuvad silmaliigutused teises suunas tehtavate kiirete silmaliigutustega (</a:t>
            </a:r>
            <a:r>
              <a:rPr lang="et-EE" sz="2000" dirty="0" err="1">
                <a:latin typeface="+mj-lt"/>
                <a:cs typeface="Arial" panose="020B0604020202020204" pitchFamily="34" charset="0"/>
              </a:rPr>
              <a:t>sakaadidega</a:t>
            </a:r>
            <a:r>
              <a:rPr lang="et-EE" sz="2000" dirty="0">
                <a:latin typeface="+mj-lt"/>
                <a:cs typeface="Arial" panose="020B0604020202020204" pitchFamily="34" charset="0"/>
              </a:rPr>
              <a:t>)</a:t>
            </a:r>
            <a:endParaRPr lang="en-GB" sz="3200" dirty="0">
              <a:latin typeface="+mj-lt"/>
            </a:endParaRPr>
          </a:p>
        </p:txBody>
      </p:sp>
      <p:sp>
        <p:nvSpPr>
          <p:cNvPr id="8" name="Rectangle 7">
            <a:extLst>
              <a:ext uri="{FF2B5EF4-FFF2-40B4-BE49-F238E27FC236}">
                <a16:creationId xmlns:a16="http://schemas.microsoft.com/office/drawing/2014/main" id="{76156C8A-0E78-40A2-9B43-7560C980D74D}"/>
              </a:ext>
            </a:extLst>
          </p:cNvPr>
          <p:cNvSpPr/>
          <p:nvPr/>
        </p:nvSpPr>
        <p:spPr>
          <a:xfrm rot="16200000">
            <a:off x="1577111" y="5192040"/>
            <a:ext cx="1446230" cy="369332"/>
          </a:xfrm>
          <a:prstGeom prst="rect">
            <a:avLst/>
          </a:prstGeom>
        </p:spPr>
        <p:txBody>
          <a:bodyPr wrap="none">
            <a:spAutoFit/>
          </a:bodyPr>
          <a:lstStyle/>
          <a:p>
            <a:r>
              <a:rPr lang="et-EE" dirty="0">
                <a:latin typeface="+mj-lt"/>
              </a:rPr>
              <a:t>(</a:t>
            </a:r>
            <a:r>
              <a:rPr lang="en-GB" dirty="0" err="1">
                <a:latin typeface="+mj-lt"/>
              </a:rPr>
              <a:t>Sangi</a:t>
            </a:r>
            <a:r>
              <a:rPr lang="en-GB" dirty="0">
                <a:latin typeface="+mj-lt"/>
              </a:rPr>
              <a:t>,</a:t>
            </a:r>
            <a:r>
              <a:rPr lang="et-EE" dirty="0">
                <a:latin typeface="+mj-lt"/>
              </a:rPr>
              <a:t> </a:t>
            </a:r>
            <a:r>
              <a:rPr lang="en-GB" dirty="0">
                <a:latin typeface="+mj-lt"/>
              </a:rPr>
              <a:t>2017) </a:t>
            </a:r>
          </a:p>
        </p:txBody>
      </p:sp>
      <p:pic>
        <p:nvPicPr>
          <p:cNvPr id="9" name="Picture 2">
            <a:extLst>
              <a:ext uri="{FF2B5EF4-FFF2-40B4-BE49-F238E27FC236}">
                <a16:creationId xmlns:a16="http://schemas.microsoft.com/office/drawing/2014/main" id="{BAF372E0-363D-4D7E-B109-B4B282699B48}"/>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31075" y="4468604"/>
            <a:ext cx="3345366" cy="167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499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133E8B-AB43-4B72-A7E5-810E6427C66D}"/>
              </a:ext>
            </a:extLst>
          </p:cNvPr>
          <p:cNvSpPr/>
          <p:nvPr/>
        </p:nvSpPr>
        <p:spPr>
          <a:xfrm>
            <a:off x="1910575" y="407239"/>
            <a:ext cx="8883805" cy="1323439"/>
          </a:xfrm>
          <a:prstGeom prst="rect">
            <a:avLst/>
          </a:prstGeom>
        </p:spPr>
        <p:txBody>
          <a:bodyPr wrap="square">
            <a:spAutoFit/>
          </a:bodyPr>
          <a:lstStyle/>
          <a:p>
            <a:r>
              <a:rPr lang="et-EE" sz="4000" b="1" dirty="0">
                <a:latin typeface="+mj-lt"/>
                <a:ea typeface="Calibri" panose="020F0502020204030204" pitchFamily="34" charset="0"/>
              </a:rPr>
              <a:t>Visuaalsete stiimulite baasparameetrid: orientatsioon ja ruumiline laotustihedus</a:t>
            </a:r>
            <a:endParaRPr lang="en-GB" sz="4000" dirty="0">
              <a:latin typeface="+mj-lt"/>
            </a:endParaRPr>
          </a:p>
        </p:txBody>
      </p:sp>
      <p:pic>
        <p:nvPicPr>
          <p:cNvPr id="3" name="Picture 2">
            <a:extLst>
              <a:ext uri="{FF2B5EF4-FFF2-40B4-BE49-F238E27FC236}">
                <a16:creationId xmlns:a16="http://schemas.microsoft.com/office/drawing/2014/main" id="{20B5DFAA-3DBC-4395-9F58-141C7DA391C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1739" y="2263038"/>
            <a:ext cx="9268522" cy="3674107"/>
          </a:xfrm>
          <a:prstGeom prst="rect">
            <a:avLst/>
          </a:prstGeom>
          <a:noFill/>
        </p:spPr>
      </p:pic>
    </p:spTree>
    <p:extLst>
      <p:ext uri="{BB962C8B-B14F-4D97-AF65-F5344CB8AC3E}">
        <p14:creationId xmlns:p14="http://schemas.microsoft.com/office/powerpoint/2010/main" val="1796177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B36BCFE8-B336-4BAA-827E-5958F705151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81505" y="678220"/>
            <a:ext cx="8075040" cy="5501559"/>
          </a:xfrm>
          <a:prstGeom prst="rect">
            <a:avLst/>
          </a:prstGeom>
        </p:spPr>
      </p:pic>
    </p:spTree>
    <p:extLst>
      <p:ext uri="{BB962C8B-B14F-4D97-AF65-F5344CB8AC3E}">
        <p14:creationId xmlns:p14="http://schemas.microsoft.com/office/powerpoint/2010/main" val="2964074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A344C2-6E51-490B-BA94-87CA7F7AAD04}"/>
              </a:ext>
            </a:extLst>
          </p:cNvPr>
          <p:cNvPicPr>
            <a:picLocks noChangeAspect="1"/>
          </p:cNvPicPr>
          <p:nvPr/>
        </p:nvPicPr>
        <p:blipFill>
          <a:blip r:embed="rId3"/>
          <a:stretch>
            <a:fillRect/>
          </a:stretch>
        </p:blipFill>
        <p:spPr>
          <a:xfrm>
            <a:off x="1580048" y="1806633"/>
            <a:ext cx="4436210" cy="4163085"/>
          </a:xfrm>
          <a:prstGeom prst="rect">
            <a:avLst/>
          </a:prstGeom>
        </p:spPr>
      </p:pic>
      <p:pic>
        <p:nvPicPr>
          <p:cNvPr id="5" name="Picture 4">
            <a:extLst>
              <a:ext uri="{FF2B5EF4-FFF2-40B4-BE49-F238E27FC236}">
                <a16:creationId xmlns:a16="http://schemas.microsoft.com/office/drawing/2014/main" id="{DC2DAB8F-D30D-4377-816B-1817D03F2526}"/>
              </a:ext>
            </a:extLst>
          </p:cNvPr>
          <p:cNvPicPr>
            <a:picLocks noChangeAspect="1"/>
          </p:cNvPicPr>
          <p:nvPr/>
        </p:nvPicPr>
        <p:blipFill>
          <a:blip r:embed="rId4"/>
          <a:stretch>
            <a:fillRect/>
          </a:stretch>
        </p:blipFill>
        <p:spPr>
          <a:xfrm>
            <a:off x="6641116" y="2062975"/>
            <a:ext cx="4104650" cy="3650402"/>
          </a:xfrm>
          <a:prstGeom prst="rect">
            <a:avLst/>
          </a:prstGeom>
        </p:spPr>
      </p:pic>
      <p:sp>
        <p:nvSpPr>
          <p:cNvPr id="7" name="Rectangle 6">
            <a:extLst>
              <a:ext uri="{FF2B5EF4-FFF2-40B4-BE49-F238E27FC236}">
                <a16:creationId xmlns:a16="http://schemas.microsoft.com/office/drawing/2014/main" id="{EB347C84-2C77-454E-A683-902365A31F24}"/>
              </a:ext>
            </a:extLst>
          </p:cNvPr>
          <p:cNvSpPr/>
          <p:nvPr/>
        </p:nvSpPr>
        <p:spPr>
          <a:xfrm>
            <a:off x="4026233" y="645168"/>
            <a:ext cx="5229765" cy="721736"/>
          </a:xfrm>
          <a:prstGeom prst="rect">
            <a:avLst/>
          </a:prstGeom>
        </p:spPr>
        <p:txBody>
          <a:bodyPr wrap="none">
            <a:spAutoFit/>
          </a:bodyPr>
          <a:lstStyle/>
          <a:p>
            <a:pPr lvl="0">
              <a:lnSpc>
                <a:spcPct val="107000"/>
              </a:lnSpc>
              <a:spcAft>
                <a:spcPts val="800"/>
              </a:spcAft>
            </a:pPr>
            <a:r>
              <a:rPr lang="et-EE" sz="4000" b="1" dirty="0">
                <a:latin typeface="+mj-lt"/>
                <a:ea typeface="Calibri" panose="020F0502020204030204" pitchFamily="34" charset="0"/>
                <a:cs typeface="Arial" panose="020B0604020202020204" pitchFamily="34" charset="0"/>
              </a:rPr>
              <a:t>Monitoride seadistamine</a:t>
            </a:r>
            <a:endParaRPr lang="en-GB" sz="40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14548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69F1AB-AAE2-4DE3-8940-490B221BAF8D}"/>
              </a:ext>
            </a:extLst>
          </p:cNvPr>
          <p:cNvSpPr/>
          <p:nvPr/>
        </p:nvSpPr>
        <p:spPr>
          <a:xfrm>
            <a:off x="1103971" y="986504"/>
            <a:ext cx="9757317" cy="4884992"/>
          </a:xfrm>
          <a:prstGeom prst="rect">
            <a:avLst/>
          </a:prstGeom>
        </p:spPr>
        <p:txBody>
          <a:bodyPr wrap="square">
            <a:spAutoFit/>
          </a:bodyPr>
          <a:lstStyle/>
          <a:p>
            <a:pPr>
              <a:lnSpc>
                <a:spcPct val="107000"/>
              </a:lnSpc>
              <a:spcAft>
                <a:spcPts val="800"/>
              </a:spcAft>
            </a:pPr>
            <a:r>
              <a:rPr lang="et-EE" sz="2800" b="1" dirty="0">
                <a:latin typeface="Times New Roman" panose="02020603050405020304" pitchFamily="18" charset="0"/>
                <a:ea typeface="Calibri" panose="020F0502020204030204" pitchFamily="34" charset="0"/>
                <a:cs typeface="Arial" panose="020B0604020202020204" pitchFamily="34" charset="0"/>
              </a:rPr>
              <a:t>Monitori pikslitiheduse väljaselgitamine</a:t>
            </a:r>
            <a:endParaRPr lang="en-GB" sz="2800" b="1"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t-EE" sz="2800" dirty="0">
                <a:latin typeface="Times New Roman" panose="02020603050405020304" pitchFamily="18" charset="0"/>
                <a:ea typeface="Calibri" panose="020F0502020204030204" pitchFamily="34" charset="0"/>
                <a:cs typeface="Arial" panose="020B0604020202020204" pitchFamily="34" charset="0"/>
              </a:rPr>
              <a:t>Arvuti monitori resolutsiooni väljaselgitamiseks mine enda operatsioonisüsteemi monitori seadetesse, kus saadki kontrollida, millist resolutsiooni monitor hetkel kasutab. </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pPr>
            <a:r>
              <a:rPr lang="et-EE" sz="2800" dirty="0">
                <a:latin typeface="Times New Roman" panose="02020603050405020304" pitchFamily="18" charset="0"/>
                <a:ea typeface="Calibri" panose="020F0502020204030204" pitchFamily="34" charset="0"/>
                <a:cs typeface="Arial" panose="020B0604020202020204" pitchFamily="34" charset="0"/>
              </a:rPr>
              <a:t>Windowsi arvutil: tee töölaual (</a:t>
            </a:r>
            <a:r>
              <a:rPr lang="et-EE" sz="2800" i="1" dirty="0" err="1">
                <a:latin typeface="Times New Roman" panose="02020603050405020304" pitchFamily="18" charset="0"/>
                <a:ea typeface="Calibri" panose="020F0502020204030204" pitchFamily="34" charset="0"/>
                <a:cs typeface="Arial" panose="020B0604020202020204" pitchFamily="34" charset="0"/>
              </a:rPr>
              <a:t>Desktop</a:t>
            </a:r>
            <a:r>
              <a:rPr lang="et-EE" sz="2800" dirty="0">
                <a:latin typeface="Times New Roman" panose="02020603050405020304" pitchFamily="18" charset="0"/>
                <a:ea typeface="Calibri" panose="020F0502020204030204" pitchFamily="34" charset="0"/>
                <a:cs typeface="Arial" panose="020B0604020202020204" pitchFamily="34" charset="0"/>
              </a:rPr>
              <a:t>) parem hiireklõps: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Display</a:t>
            </a:r>
            <a:r>
              <a:rPr lang="et-EE" sz="2800" dirty="0">
                <a:solidFill>
                  <a:srgbClr val="00B0F0"/>
                </a:solidFill>
                <a:latin typeface="Times New Roman" panose="02020603050405020304" pitchFamily="18" charset="0"/>
                <a:ea typeface="Calibri" panose="020F0502020204030204" pitchFamily="34" charset="0"/>
                <a:cs typeface="Arial" panose="020B0604020202020204" pitchFamily="34" charset="0"/>
              </a:rPr>
              <a:t>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settings</a:t>
            </a:r>
            <a:r>
              <a:rPr lang="et-EE" sz="2800" dirty="0">
                <a:solidFill>
                  <a:srgbClr val="00B0F0"/>
                </a:solidFill>
                <a:latin typeface="Times New Roman" panose="02020603050405020304" pitchFamily="18" charset="0"/>
                <a:ea typeface="Calibri" panose="020F0502020204030204" pitchFamily="34" charset="0"/>
                <a:cs typeface="Arial" panose="020B0604020202020204" pitchFamily="34" charset="0"/>
              </a:rPr>
              <a:t> </a:t>
            </a:r>
            <a:r>
              <a:rPr lang="et-EE" sz="2800" dirty="0">
                <a:latin typeface="Times New Roman" panose="02020603050405020304" pitchFamily="18" charset="0"/>
                <a:ea typeface="Calibri" panose="020F0502020204030204" pitchFamily="34" charset="0"/>
                <a:cs typeface="Arial" panose="020B0604020202020204" pitchFamily="34" charset="0"/>
              </a:rPr>
              <a:t>&gt;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Display</a:t>
            </a:r>
            <a:r>
              <a:rPr lang="et-EE" sz="2800" dirty="0">
                <a:solidFill>
                  <a:srgbClr val="00B0F0"/>
                </a:solidFill>
                <a:latin typeface="Times New Roman" panose="02020603050405020304" pitchFamily="18" charset="0"/>
                <a:ea typeface="Calibri" panose="020F0502020204030204" pitchFamily="34" charset="0"/>
                <a:cs typeface="Arial" panose="020B0604020202020204" pitchFamily="34" charset="0"/>
              </a:rPr>
              <a:t>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resolution</a:t>
            </a:r>
            <a:r>
              <a:rPr lang="et-EE" sz="2800" dirty="0">
                <a:latin typeface="Times New Roman" panose="02020603050405020304" pitchFamily="18" charset="0"/>
                <a:ea typeface="Calibri" panose="020F0502020204030204" pitchFamily="34" charset="0"/>
                <a:cs typeface="Arial" panose="020B0604020202020204" pitchFamily="34" charset="0"/>
              </a:rPr>
              <a:t> (nt 1920 x 1080)</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r>
              <a:rPr lang="et-EE" sz="2800" dirty="0">
                <a:latin typeface="Times New Roman" panose="02020603050405020304" pitchFamily="18" charset="0"/>
                <a:ea typeface="Calibri" panose="020F0502020204030204" pitchFamily="34" charset="0"/>
                <a:cs typeface="Arial" panose="020B0604020202020204" pitchFamily="34" charset="0"/>
              </a:rPr>
              <a:t>Macintoshi arvutil: tee vasak hiireklõps </a:t>
            </a:r>
            <a:r>
              <a:rPr lang="et-EE" sz="2800" dirty="0" err="1">
                <a:latin typeface="Times New Roman" panose="02020603050405020304" pitchFamily="18" charset="0"/>
                <a:ea typeface="Calibri" panose="020F0502020204030204" pitchFamily="34" charset="0"/>
                <a:cs typeface="Arial" panose="020B0604020202020204" pitchFamily="34" charset="0"/>
              </a:rPr>
              <a:t>Apple’i</a:t>
            </a:r>
            <a:r>
              <a:rPr lang="et-EE" sz="2800" dirty="0">
                <a:latin typeface="Times New Roman" panose="02020603050405020304" pitchFamily="18" charset="0"/>
                <a:ea typeface="Calibri" panose="020F0502020204030204" pitchFamily="34" charset="0"/>
                <a:cs typeface="Arial" panose="020B0604020202020204" pitchFamily="34" charset="0"/>
              </a:rPr>
              <a:t> ikoonil: </a:t>
            </a:r>
            <a:r>
              <a:rPr lang="et-EE" sz="2800" dirty="0">
                <a:solidFill>
                  <a:srgbClr val="00B0F0"/>
                </a:solidFill>
                <a:latin typeface="Times New Roman" panose="02020603050405020304" pitchFamily="18" charset="0"/>
                <a:ea typeface="Calibri" panose="020F0502020204030204" pitchFamily="34" charset="0"/>
                <a:cs typeface="Arial" panose="020B0604020202020204" pitchFamily="34" charset="0"/>
              </a:rPr>
              <a:t>System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Preferences</a:t>
            </a:r>
            <a:r>
              <a:rPr lang="et-EE" sz="2800" dirty="0">
                <a:solidFill>
                  <a:srgbClr val="00B0F0"/>
                </a:solidFill>
                <a:latin typeface="Times New Roman" panose="02020603050405020304" pitchFamily="18" charset="0"/>
                <a:ea typeface="Calibri" panose="020F0502020204030204" pitchFamily="34" charset="0"/>
                <a:cs typeface="Arial" panose="020B0604020202020204" pitchFamily="34" charset="0"/>
              </a:rPr>
              <a:t>… </a:t>
            </a:r>
            <a:r>
              <a:rPr lang="et-EE" sz="2800" dirty="0">
                <a:latin typeface="Times New Roman" panose="02020603050405020304" pitchFamily="18" charset="0"/>
                <a:ea typeface="Calibri" panose="020F0502020204030204" pitchFamily="34" charset="0"/>
                <a:cs typeface="Arial" panose="020B0604020202020204" pitchFamily="34" charset="0"/>
              </a:rPr>
              <a:t>&gt;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Displays</a:t>
            </a:r>
            <a:r>
              <a:rPr lang="et-EE" sz="2800" dirty="0">
                <a:latin typeface="Times New Roman" panose="02020603050405020304" pitchFamily="18" charset="0"/>
                <a:ea typeface="Calibri" panose="020F0502020204030204" pitchFamily="34" charset="0"/>
                <a:cs typeface="Arial" panose="020B0604020202020204" pitchFamily="34" charset="0"/>
              </a:rPr>
              <a:t> &gt; </a:t>
            </a:r>
            <a:r>
              <a:rPr lang="et-EE" sz="2800" dirty="0">
                <a:solidFill>
                  <a:srgbClr val="00B0F0"/>
                </a:solidFill>
                <a:latin typeface="Times New Roman" panose="02020603050405020304" pitchFamily="18" charset="0"/>
                <a:ea typeface="Calibri" panose="020F0502020204030204" pitchFamily="34" charset="0"/>
                <a:cs typeface="Arial" panose="020B0604020202020204" pitchFamily="34" charset="0"/>
              </a:rPr>
              <a:t>Resolution </a:t>
            </a:r>
            <a:r>
              <a:rPr lang="et-EE" sz="2800" dirty="0">
                <a:latin typeface="Times New Roman" panose="02020603050405020304" pitchFamily="18" charset="0"/>
                <a:ea typeface="Calibri" panose="020F0502020204030204" pitchFamily="34" charset="0"/>
                <a:cs typeface="Arial" panose="020B0604020202020204" pitchFamily="34" charset="0"/>
              </a:rPr>
              <a:t>&gt; </a:t>
            </a:r>
            <a:r>
              <a:rPr lang="et-EE" sz="2800" dirty="0" err="1">
                <a:solidFill>
                  <a:srgbClr val="00B0F0"/>
                </a:solidFill>
                <a:latin typeface="Times New Roman" panose="02020603050405020304" pitchFamily="18" charset="0"/>
                <a:ea typeface="Calibri" panose="020F0502020204030204" pitchFamily="34" charset="0"/>
                <a:cs typeface="Arial" panose="020B0604020202020204" pitchFamily="34" charset="0"/>
              </a:rPr>
              <a:t>Scaled</a:t>
            </a:r>
            <a:r>
              <a:rPr lang="et-EE" sz="2800" dirty="0">
                <a:latin typeface="Times New Roman" panose="02020603050405020304" pitchFamily="18" charset="0"/>
                <a:ea typeface="Calibri" panose="020F0502020204030204" pitchFamily="34" charset="0"/>
                <a:cs typeface="Arial" panose="020B0604020202020204" pitchFamily="34" charset="0"/>
              </a:rPr>
              <a:t> (kui teha linnuke </a:t>
            </a:r>
            <a:r>
              <a:rPr lang="et-EE" sz="2800" dirty="0" err="1">
                <a:latin typeface="Times New Roman" panose="02020603050405020304" pitchFamily="18" charset="0"/>
                <a:ea typeface="Calibri" panose="020F0502020204030204" pitchFamily="34" charset="0"/>
                <a:cs typeface="Arial" panose="020B0604020202020204" pitchFamily="34" charset="0"/>
              </a:rPr>
              <a:t>Scaled</a:t>
            </a:r>
            <a:r>
              <a:rPr lang="et-EE" sz="2800" dirty="0">
                <a:latin typeface="Times New Roman" panose="02020603050405020304" pitchFamily="18" charset="0"/>
                <a:ea typeface="Calibri" panose="020F0502020204030204" pitchFamily="34" charset="0"/>
                <a:cs typeface="Arial" panose="020B0604020202020204" pitchFamily="34" charset="0"/>
              </a:rPr>
              <a:t> ette, siis peaksid nägema, milline resolutsioon hetkel aktiivne on)</a:t>
            </a:r>
            <a:endParaRPr lang="en-GB"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23981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D7A759-5811-460D-B15C-8079332E8EC9}"/>
              </a:ext>
            </a:extLst>
          </p:cNvPr>
          <p:cNvSpPr/>
          <p:nvPr/>
        </p:nvSpPr>
        <p:spPr>
          <a:xfrm>
            <a:off x="944136" y="992459"/>
            <a:ext cx="10303727" cy="4336828"/>
          </a:xfrm>
          <a:prstGeom prst="rect">
            <a:avLst/>
          </a:prstGeom>
        </p:spPr>
        <p:txBody>
          <a:bodyPr wrap="square">
            <a:spAutoFit/>
          </a:bodyPr>
          <a:lstStyle/>
          <a:p>
            <a:pPr>
              <a:lnSpc>
                <a:spcPct val="107000"/>
              </a:lnSpc>
              <a:spcAft>
                <a:spcPts val="800"/>
              </a:spcAft>
            </a:pPr>
            <a:r>
              <a:rPr lang="et-EE" sz="2800" b="1" dirty="0">
                <a:solidFill>
                  <a:srgbClr val="FF9900"/>
                </a:solidFill>
                <a:latin typeface="Times New Roman" panose="02020603050405020304" pitchFamily="18" charset="0"/>
                <a:ea typeface="Calibri" panose="020F0502020204030204" pitchFamily="34" charset="0"/>
                <a:cs typeface="Arial" panose="020B0604020202020204" pitchFamily="34" charset="0"/>
              </a:rPr>
              <a:t>Ülesanne 2.</a:t>
            </a:r>
            <a:r>
              <a:rPr lang="et-EE" sz="2800" dirty="0">
                <a:latin typeface="Times New Roman" panose="02020603050405020304" pitchFamily="18" charset="0"/>
                <a:ea typeface="Calibri" panose="020F0502020204030204" pitchFamily="34" charset="0"/>
                <a:cs typeface="Arial" panose="020B0604020202020204" pitchFamily="34" charset="0"/>
              </a:rPr>
              <a:t> Loo uus monitori seadete fail ja anna sellele nimeks OKN (</a:t>
            </a:r>
            <a:r>
              <a:rPr lang="et-EE" sz="2800" dirty="0" err="1">
                <a:latin typeface="Times New Roman" panose="02020603050405020304" pitchFamily="18" charset="0"/>
                <a:ea typeface="Calibri" panose="020F0502020204030204" pitchFamily="34" charset="0"/>
                <a:cs typeface="Arial" panose="020B0604020202020204" pitchFamily="34" charset="0"/>
              </a:rPr>
              <a:t>Optokineetiline</a:t>
            </a:r>
            <a:r>
              <a:rPr lang="et-EE" sz="2800" dirty="0">
                <a:latin typeface="Times New Roman" panose="02020603050405020304" pitchFamily="18" charset="0"/>
                <a:ea typeface="Calibri" panose="020F0502020204030204" pitchFamily="34" charset="0"/>
                <a:cs typeface="Arial" panose="020B0604020202020204" pitchFamily="34" charset="0"/>
              </a:rPr>
              <a:t> </a:t>
            </a:r>
            <a:r>
              <a:rPr lang="et-EE" sz="2800" dirty="0" err="1">
                <a:latin typeface="Times New Roman" panose="02020603050405020304" pitchFamily="18" charset="0"/>
                <a:ea typeface="Calibri" panose="020F0502020204030204" pitchFamily="34" charset="0"/>
                <a:cs typeface="Arial" panose="020B0604020202020204" pitchFamily="34" charset="0"/>
              </a:rPr>
              <a:t>nüstagm</a:t>
            </a:r>
            <a:r>
              <a:rPr lang="et-EE" sz="2800" dirty="0">
                <a:latin typeface="Times New Roman" panose="02020603050405020304" pitchFamily="18" charset="0"/>
                <a:ea typeface="Calibri" panose="020F0502020204030204" pitchFamily="34" charset="0"/>
                <a:cs typeface="Arial" panose="020B0604020202020204" pitchFamily="34" charset="0"/>
              </a:rPr>
              <a:t>) ja muuda selle järgmisi parameetreid:</a:t>
            </a:r>
          </a:p>
          <a:p>
            <a:pPr>
              <a:lnSpc>
                <a:spcPct val="107000"/>
              </a:lnSpc>
              <a:spcAft>
                <a:spcPts val="800"/>
              </a:spcAft>
            </a:pPr>
            <a:endParaRPr lang="en-GB" sz="24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ekraani kaugus katseisikust sentimeetrites: 57</a:t>
            </a:r>
            <a:endParaRPr lang="en-GB" sz="24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ekraani suurus pikslites: 1920 x 1080</a:t>
            </a:r>
            <a:endParaRPr lang="en-GB" sz="24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ekraani laius sentimeetrites: 29.8</a:t>
            </a:r>
          </a:p>
          <a:p>
            <a:pPr lvl="0">
              <a:lnSpc>
                <a:spcPct val="107000"/>
              </a:lnSpc>
              <a:spcAft>
                <a:spcPts val="800"/>
              </a:spcAft>
            </a:pPr>
            <a:endParaRPr lang="en-GB" sz="2400" dirty="0">
              <a:latin typeface="Calibri" panose="020F0502020204030204" pitchFamily="34" charset="0"/>
              <a:ea typeface="Calibri" panose="020F0502020204030204" pitchFamily="34" charset="0"/>
              <a:cs typeface="Arial" panose="020B0604020202020204" pitchFamily="34" charset="0"/>
            </a:endParaRPr>
          </a:p>
          <a:p>
            <a:r>
              <a:rPr lang="et-EE" sz="2400" i="1" dirty="0">
                <a:latin typeface="Calibri" panose="020F0502020204030204" pitchFamily="34" charset="0"/>
                <a:ea typeface="Calibri" panose="020F0502020204030204" pitchFamily="34" charset="0"/>
                <a:cs typeface="Arial" panose="020B0604020202020204" pitchFamily="34" charset="0"/>
              </a:rPr>
              <a:t>Need on ühele sülearvutile vastavad näiteparameetrid, mida </a:t>
            </a:r>
            <a:r>
              <a:rPr lang="et-EE" sz="2400" b="1" i="1" dirty="0">
                <a:latin typeface="Calibri" panose="020F0502020204030204" pitchFamily="34" charset="0"/>
                <a:ea typeface="Calibri" panose="020F0502020204030204" pitchFamily="34" charset="0"/>
                <a:cs typeface="Arial" panose="020B0604020202020204" pitchFamily="34" charset="0"/>
              </a:rPr>
              <a:t>tuleks</a:t>
            </a:r>
            <a:r>
              <a:rPr lang="et-EE" sz="2400" i="1" dirty="0">
                <a:latin typeface="Calibri" panose="020F0502020204030204" pitchFamily="34" charset="0"/>
                <a:ea typeface="Calibri" panose="020F0502020204030204" pitchFamily="34" charset="0"/>
                <a:cs typeface="Arial" panose="020B0604020202020204" pitchFamily="34" charset="0"/>
              </a:rPr>
              <a:t> vastavalt katses kasutatavatele seadmetele ja mõõtmistingimustele </a:t>
            </a:r>
            <a:r>
              <a:rPr lang="et-EE" sz="2400" b="1" i="1" dirty="0">
                <a:latin typeface="Calibri" panose="020F0502020204030204" pitchFamily="34" charset="0"/>
                <a:ea typeface="Calibri" panose="020F0502020204030204" pitchFamily="34" charset="0"/>
                <a:cs typeface="Arial" panose="020B0604020202020204" pitchFamily="34" charset="0"/>
              </a:rPr>
              <a:t>kohandada</a:t>
            </a:r>
            <a:r>
              <a:rPr lang="et-EE" sz="2400" i="1" dirty="0">
                <a:latin typeface="Calibri" panose="020F0502020204030204" pitchFamily="34" charset="0"/>
                <a:ea typeface="Calibri" panose="020F0502020204030204" pitchFamily="34" charset="0"/>
                <a:cs typeface="Arial" panose="020B0604020202020204" pitchFamily="34" charset="0"/>
              </a:rPr>
              <a:t>.</a:t>
            </a:r>
            <a:endParaRPr lang="en-GB" sz="2400" i="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80226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CCAAB3-C4C8-422B-95BF-5650172D66EC}"/>
              </a:ext>
            </a:extLst>
          </p:cNvPr>
          <p:cNvSpPr/>
          <p:nvPr/>
        </p:nvSpPr>
        <p:spPr>
          <a:xfrm>
            <a:off x="1037063" y="1008034"/>
            <a:ext cx="10392937" cy="3501921"/>
          </a:xfrm>
          <a:prstGeom prst="rect">
            <a:avLst/>
          </a:prstGeom>
        </p:spPr>
        <p:txBody>
          <a:bodyPr wrap="square">
            <a:spAutoFit/>
          </a:bodyPr>
          <a:lstStyle/>
          <a:p>
            <a:pPr>
              <a:lnSpc>
                <a:spcPct val="107000"/>
              </a:lnSpc>
              <a:spcAft>
                <a:spcPts val="800"/>
              </a:spcAft>
            </a:pPr>
            <a:r>
              <a:rPr lang="et-EE" sz="2800" b="1" dirty="0">
                <a:solidFill>
                  <a:srgbClr val="FF9900"/>
                </a:solidFill>
                <a:latin typeface="Times New Roman" panose="02020603050405020304" pitchFamily="18" charset="0"/>
                <a:ea typeface="Calibri" panose="020F0502020204030204" pitchFamily="34" charset="0"/>
                <a:cs typeface="Arial" panose="020B0604020202020204" pitchFamily="34" charset="0"/>
              </a:rPr>
              <a:t>Ülesanne 3.</a:t>
            </a:r>
            <a:r>
              <a:rPr lang="et-EE" sz="2800" dirty="0">
                <a:latin typeface="Times New Roman" panose="02020603050405020304" pitchFamily="18" charset="0"/>
                <a:ea typeface="Calibri" panose="020F0502020204030204" pitchFamily="34" charset="0"/>
                <a:cs typeface="Arial" panose="020B0604020202020204" pitchFamily="34" charset="0"/>
              </a:rPr>
              <a:t> Muuda eksperimendi seadeid selliselt, et PsychoPy kasutaks stiimulite esitamisel eelmises ülesandes loodud monitori seadeid (OKN).</a:t>
            </a:r>
          </a:p>
          <a:p>
            <a:pPr>
              <a:lnSpc>
                <a:spcPct val="107000"/>
              </a:lnSpc>
              <a:spcAft>
                <a:spcPts val="800"/>
              </a:spcAft>
            </a:pPr>
            <a:endParaRPr lang="en-GB" sz="2800" dirty="0">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t-EE" sz="2800" dirty="0">
                <a:latin typeface="Times New Roman" panose="02020603050405020304" pitchFamily="18" charset="0"/>
                <a:ea typeface="Calibri" panose="020F0502020204030204" pitchFamily="34" charset="0"/>
                <a:cs typeface="Arial" panose="020B0604020202020204" pitchFamily="34" charset="0"/>
              </a:rPr>
              <a:t>Eksperimendi seadete muutmiseks vajutame mutriga ikoonil ja avame ekraani seadete saki (</a:t>
            </a:r>
            <a:r>
              <a:rPr lang="et-EE" sz="2800" b="1" i="1" dirty="0" err="1">
                <a:latin typeface="Times New Roman" panose="02020603050405020304" pitchFamily="18" charset="0"/>
                <a:ea typeface="Calibri" panose="020F0502020204030204" pitchFamily="34" charset="0"/>
                <a:cs typeface="Arial" panose="020B0604020202020204" pitchFamily="34" charset="0"/>
              </a:rPr>
              <a:t>Screen</a:t>
            </a:r>
            <a:r>
              <a:rPr lang="et-EE" sz="2800" dirty="0">
                <a:latin typeface="Times New Roman" panose="02020603050405020304" pitchFamily="18" charset="0"/>
                <a:ea typeface="Calibri" panose="020F0502020204030204" pitchFamily="34" charset="0"/>
                <a:cs typeface="Arial" panose="020B0604020202020204" pitchFamily="34" charset="0"/>
              </a:rPr>
              <a:t>), milles kirjutame esimesse lahtrisse (</a:t>
            </a:r>
            <a:r>
              <a:rPr lang="et-EE" sz="2800" dirty="0">
                <a:highlight>
                  <a:srgbClr val="D3D3D3"/>
                </a:highlight>
                <a:latin typeface="Times New Roman" panose="02020603050405020304" pitchFamily="18" charset="0"/>
                <a:ea typeface="Calibri" panose="020F0502020204030204" pitchFamily="34" charset="0"/>
                <a:cs typeface="Arial" panose="020B0604020202020204" pitchFamily="34" charset="0"/>
              </a:rPr>
              <a:t>Monitor</a:t>
            </a:r>
            <a:r>
              <a:rPr lang="et-EE" sz="2800" dirty="0">
                <a:latin typeface="Times New Roman" panose="02020603050405020304" pitchFamily="18" charset="0"/>
                <a:ea typeface="Calibri" panose="020F0502020204030204" pitchFamily="34" charset="0"/>
                <a:cs typeface="Arial" panose="020B0604020202020204" pitchFamily="34" charset="0"/>
              </a:rPr>
              <a:t>) eelmises ülesandes salvestatud monitori seadete nime. </a:t>
            </a:r>
            <a:endParaRPr lang="en-GB"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93026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AC11A8-04A0-46EF-ABF2-01262B0A05C4}"/>
              </a:ext>
            </a:extLst>
          </p:cNvPr>
          <p:cNvSpPr/>
          <p:nvPr/>
        </p:nvSpPr>
        <p:spPr>
          <a:xfrm>
            <a:off x="858644" y="1283600"/>
            <a:ext cx="10995102" cy="3860352"/>
          </a:xfrm>
          <a:prstGeom prst="rect">
            <a:avLst/>
          </a:prstGeom>
        </p:spPr>
        <p:txBody>
          <a:bodyPr wrap="square">
            <a:spAutoFit/>
          </a:bodyPr>
          <a:lstStyle/>
          <a:p>
            <a:pPr>
              <a:lnSpc>
                <a:spcPct val="107000"/>
              </a:lnSpc>
              <a:spcAft>
                <a:spcPts val="800"/>
              </a:spcAft>
            </a:pPr>
            <a:r>
              <a:rPr lang="et-EE" sz="2800" b="1" dirty="0">
                <a:solidFill>
                  <a:srgbClr val="FF9900"/>
                </a:solidFill>
                <a:latin typeface="Times New Roman" panose="02020603050405020304" pitchFamily="18" charset="0"/>
                <a:ea typeface="Calibri" panose="020F0502020204030204" pitchFamily="34" charset="0"/>
                <a:cs typeface="Arial" panose="020B0604020202020204" pitchFamily="34" charset="0"/>
              </a:rPr>
              <a:t>Ülesanne 4.</a:t>
            </a:r>
            <a:r>
              <a:rPr lang="et-EE" sz="2800" dirty="0">
                <a:latin typeface="Times New Roman" panose="02020603050405020304" pitchFamily="18" charset="0"/>
                <a:ea typeface="Calibri" panose="020F0502020204030204" pitchFamily="34" charset="0"/>
                <a:cs typeface="Arial" panose="020B0604020202020204" pitchFamily="34" charset="0"/>
              </a:rPr>
              <a:t> Vali komponentide menüüst võre stiimul (</a:t>
            </a:r>
            <a:r>
              <a:rPr lang="et-EE" sz="2800" i="1" dirty="0" err="1">
                <a:latin typeface="Times New Roman" panose="02020603050405020304" pitchFamily="18" charset="0"/>
                <a:ea typeface="Calibri" panose="020F0502020204030204" pitchFamily="34" charset="0"/>
                <a:cs typeface="Arial" panose="020B0604020202020204" pitchFamily="34" charset="0"/>
              </a:rPr>
              <a:t>Grating</a:t>
            </a:r>
            <a:r>
              <a:rPr lang="et-EE" sz="2800" dirty="0">
                <a:latin typeface="Times New Roman" panose="02020603050405020304" pitchFamily="18" charset="0"/>
                <a:ea typeface="Calibri" panose="020F0502020204030204" pitchFamily="34" charset="0"/>
                <a:cs typeface="Arial" panose="020B0604020202020204" pitchFamily="34" charset="0"/>
              </a:rPr>
              <a:t>), lisa see </a:t>
            </a:r>
            <a:r>
              <a:rPr lang="et-EE" sz="2800" i="1" dirty="0" err="1">
                <a:latin typeface="Times New Roman" panose="02020603050405020304" pitchFamily="18" charset="0"/>
                <a:ea typeface="Calibri" panose="020F0502020204030204" pitchFamily="34" charset="0"/>
                <a:cs typeface="Arial" panose="020B0604020202020204" pitchFamily="34" charset="0"/>
              </a:rPr>
              <a:t>trial</a:t>
            </a:r>
            <a:r>
              <a:rPr lang="et-EE" sz="2800" dirty="0">
                <a:latin typeface="Times New Roman" panose="02020603050405020304" pitchFamily="18" charset="0"/>
                <a:ea typeface="Calibri" panose="020F0502020204030204" pitchFamily="34" charset="0"/>
                <a:cs typeface="Arial" panose="020B0604020202020204" pitchFamily="34" charset="0"/>
              </a:rPr>
              <a:t> rutiinielemendi koosseisu ja muuda selle </a:t>
            </a:r>
            <a:r>
              <a:rPr lang="et-EE" sz="2800" b="1" i="1" dirty="0">
                <a:latin typeface="Times New Roman" panose="02020603050405020304" pitchFamily="18" charset="0"/>
                <a:ea typeface="Calibri" panose="020F0502020204030204" pitchFamily="34" charset="0"/>
                <a:cs typeface="Arial" panose="020B0604020202020204" pitchFamily="34" charset="0"/>
              </a:rPr>
              <a:t>Basic</a:t>
            </a:r>
            <a:r>
              <a:rPr lang="et-EE" sz="2800" i="1" dirty="0">
                <a:latin typeface="Times New Roman" panose="02020603050405020304" pitchFamily="18" charset="0"/>
                <a:ea typeface="Calibri" panose="020F0502020204030204" pitchFamily="34" charset="0"/>
                <a:cs typeface="Arial" panose="020B0604020202020204" pitchFamily="34" charset="0"/>
              </a:rPr>
              <a:t> </a:t>
            </a:r>
            <a:r>
              <a:rPr lang="et-EE" sz="2800" dirty="0">
                <a:latin typeface="Times New Roman" panose="02020603050405020304" pitchFamily="18" charset="0"/>
                <a:ea typeface="Calibri" panose="020F0502020204030204" pitchFamily="34" charset="0"/>
                <a:cs typeface="Arial" panose="020B0604020202020204" pitchFamily="34" charset="0"/>
              </a:rPr>
              <a:t>saki alla olevaid parameetreid:</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sea algushetkeks rutiinielemendi algus ehk 0 ja jäta kestuse lahter tühjaks (sellega kindlustame, et komponent jääb ekraanile kuni rutiinielemendi lõpuni)</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laiuseks 15 ja kõrguseks 10 nägemisnurga kraadi</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sea kasutatavateks suurusühikuteks kraadid.</a:t>
            </a:r>
            <a:endParaRPr lang="en-GB"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420330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EC411A7-8A5A-4E4F-8D27-98342E7BA2D1}"/>
              </a:ext>
            </a:extLst>
          </p:cNvPr>
          <p:cNvGrpSpPr/>
          <p:nvPr/>
        </p:nvGrpSpPr>
        <p:grpSpPr>
          <a:xfrm>
            <a:off x="1051587" y="852055"/>
            <a:ext cx="10088825" cy="5303532"/>
            <a:chOff x="1051587" y="852055"/>
            <a:chExt cx="10088825" cy="5303532"/>
          </a:xfrm>
        </p:grpSpPr>
        <p:pic>
          <p:nvPicPr>
            <p:cNvPr id="2" name="Picture 1">
              <a:extLst>
                <a:ext uri="{FF2B5EF4-FFF2-40B4-BE49-F238E27FC236}">
                  <a16:creationId xmlns:a16="http://schemas.microsoft.com/office/drawing/2014/main" id="{B4C415CD-4336-4ECC-AB5D-5593769E7096}"/>
                </a:ext>
              </a:extLst>
            </p:cNvPr>
            <p:cNvPicPr>
              <a:picLocks noChangeAspect="1"/>
            </p:cNvPicPr>
            <p:nvPr/>
          </p:nvPicPr>
          <p:blipFill>
            <a:blip r:embed="rId2"/>
            <a:stretch>
              <a:fillRect/>
            </a:stretch>
          </p:blipFill>
          <p:spPr>
            <a:xfrm>
              <a:off x="1051587" y="852055"/>
              <a:ext cx="10088825" cy="5303532"/>
            </a:xfrm>
            <a:prstGeom prst="rect">
              <a:avLst/>
            </a:prstGeom>
          </p:spPr>
        </p:pic>
        <p:cxnSp>
          <p:nvCxnSpPr>
            <p:cNvPr id="4" name="Straight Connector 3">
              <a:extLst>
                <a:ext uri="{FF2B5EF4-FFF2-40B4-BE49-F238E27FC236}">
                  <a16:creationId xmlns:a16="http://schemas.microsoft.com/office/drawing/2014/main" id="{D9C668C5-E05E-4ABB-91DB-E76C614BC43A}"/>
                </a:ext>
              </a:extLst>
            </p:cNvPr>
            <p:cNvCxnSpPr/>
            <p:nvPr/>
          </p:nvCxnSpPr>
          <p:spPr>
            <a:xfrm>
              <a:off x="1267691" y="3647209"/>
              <a:ext cx="1153391"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426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33FAB-86F2-479F-9303-6B08F799520A}"/>
              </a:ext>
            </a:extLst>
          </p:cNvPr>
          <p:cNvSpPr/>
          <p:nvPr/>
        </p:nvSpPr>
        <p:spPr>
          <a:xfrm>
            <a:off x="1248936" y="1259793"/>
            <a:ext cx="10203366" cy="3040897"/>
          </a:xfrm>
          <a:prstGeom prst="rect">
            <a:avLst/>
          </a:prstGeom>
        </p:spPr>
        <p:txBody>
          <a:bodyPr wrap="square">
            <a:spAutoFit/>
          </a:bodyPr>
          <a:lstStyle/>
          <a:p>
            <a:pPr>
              <a:lnSpc>
                <a:spcPct val="107000"/>
              </a:lnSpc>
              <a:spcAft>
                <a:spcPts val="800"/>
              </a:spcAft>
            </a:pPr>
            <a:r>
              <a:rPr lang="et-EE" sz="2800" b="1" dirty="0">
                <a:solidFill>
                  <a:srgbClr val="FF9900"/>
                </a:solidFill>
                <a:latin typeface="Times New Roman" panose="02020603050405020304" pitchFamily="18" charset="0"/>
                <a:ea typeface="Calibri" panose="020F0502020204030204" pitchFamily="34" charset="0"/>
                <a:cs typeface="Arial" panose="020B0604020202020204" pitchFamily="34" charset="0"/>
              </a:rPr>
              <a:t>Ülesanne 4.1</a:t>
            </a:r>
            <a:r>
              <a:rPr lang="et-EE" sz="2800" dirty="0">
                <a:latin typeface="Times New Roman" panose="02020603050405020304" pitchFamily="18" charset="0"/>
                <a:ea typeface="Calibri" panose="020F0502020204030204" pitchFamily="34" charset="0"/>
                <a:cs typeface="Arial" panose="020B0604020202020204" pitchFamily="34" charset="0"/>
              </a:rPr>
              <a:t>. Muuda võrekomponendi </a:t>
            </a:r>
            <a:r>
              <a:rPr lang="et-EE" sz="2800" b="1" i="1" dirty="0" err="1">
                <a:latin typeface="Times New Roman" panose="02020603050405020304" pitchFamily="18" charset="0"/>
                <a:ea typeface="Calibri" panose="020F0502020204030204" pitchFamily="34" charset="0"/>
                <a:cs typeface="Arial" panose="020B0604020202020204" pitchFamily="34" charset="0"/>
              </a:rPr>
              <a:t>Advanced</a:t>
            </a:r>
            <a:r>
              <a:rPr lang="et-EE" sz="2800" i="1" dirty="0">
                <a:latin typeface="Times New Roman" panose="02020603050405020304" pitchFamily="18" charset="0"/>
                <a:ea typeface="Calibri" panose="020F0502020204030204" pitchFamily="34" charset="0"/>
                <a:cs typeface="Arial" panose="020B0604020202020204" pitchFamily="34" charset="0"/>
              </a:rPr>
              <a:t> </a:t>
            </a:r>
            <a:r>
              <a:rPr lang="et-EE" sz="2800" dirty="0">
                <a:latin typeface="Times New Roman" panose="02020603050405020304" pitchFamily="18" charset="0"/>
                <a:ea typeface="Calibri" panose="020F0502020204030204" pitchFamily="34" charset="0"/>
                <a:cs typeface="Arial" panose="020B0604020202020204" pitchFamily="34" charset="0"/>
              </a:rPr>
              <a:t>saki all järgmisi parameetreid:</a:t>
            </a:r>
          </a:p>
          <a:p>
            <a:pPr>
              <a:lnSpc>
                <a:spcPct val="107000"/>
              </a:lnSpc>
              <a:spcAft>
                <a:spcPts val="800"/>
              </a:spcAft>
            </a:pP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kirjuta tekstuuri ribade ülemineku lahtrisse </a:t>
            </a:r>
            <a:r>
              <a:rPr lang="et-EE" sz="2800" dirty="0" err="1">
                <a:latin typeface="Calibri" panose="020F0502020204030204" pitchFamily="34" charset="0"/>
                <a:ea typeface="Calibri" panose="020F0502020204030204" pitchFamily="34" charset="0"/>
                <a:cs typeface="Calibri" panose="020F0502020204030204" pitchFamily="34" charset="0"/>
              </a:rPr>
              <a:t>sqr</a:t>
            </a:r>
            <a:r>
              <a:rPr lang="et-EE" sz="2800" dirty="0">
                <a:latin typeface="Times New Roman" panose="02020603050405020304" pitchFamily="18" charset="0"/>
                <a:ea typeface="Calibri" panose="020F0502020204030204" pitchFamily="34" charset="0"/>
                <a:cs typeface="Arial" panose="020B0604020202020204" pitchFamily="34" charset="0"/>
              </a:rPr>
              <a:t> (</a:t>
            </a:r>
            <a:r>
              <a:rPr lang="et-EE" sz="2800" i="1" dirty="0" err="1">
                <a:latin typeface="Times New Roman" panose="02020603050405020304" pitchFamily="18" charset="0"/>
                <a:ea typeface="Calibri" panose="020F0502020204030204" pitchFamily="34" charset="0"/>
                <a:cs typeface="Arial" panose="020B0604020202020204" pitchFamily="34" charset="0"/>
              </a:rPr>
              <a:t>square</a:t>
            </a:r>
            <a:r>
              <a:rPr lang="et-EE" sz="2800" dirty="0">
                <a:latin typeface="Times New Roman" panose="02020603050405020304" pitchFamily="18" charset="0"/>
                <a:ea typeface="Calibri" panose="020F0502020204030204" pitchFamily="34" charset="0"/>
                <a:cs typeface="Arial" panose="020B0604020202020204" pitchFamily="34" charset="0"/>
              </a:rPr>
              <a:t>)</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sea faas igal ekraani värskendusel muutuma sammuga t*2</a:t>
            </a:r>
            <a:endParaRPr lang="en-GB" sz="2800" dirty="0">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lphaLcParenR"/>
            </a:pPr>
            <a:r>
              <a:rPr lang="et-EE" sz="2800" dirty="0">
                <a:latin typeface="Times New Roman" panose="02020603050405020304" pitchFamily="18" charset="0"/>
                <a:ea typeface="Calibri" panose="020F0502020204030204" pitchFamily="34" charset="0"/>
                <a:cs typeface="Arial" panose="020B0604020202020204" pitchFamily="34" charset="0"/>
              </a:rPr>
              <a:t>sea ruumiliseks sageduseks 0.25 kraadi</a:t>
            </a:r>
            <a:endParaRPr lang="en-GB" sz="2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85182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36252F1-CC0E-4349-BA2D-78A85104E463}"/>
              </a:ext>
            </a:extLst>
          </p:cNvPr>
          <p:cNvSpPr txBox="1">
            <a:spLocks noChangeArrowheads="1"/>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Mängude ja eksperimentide sarnasused ja erinevused</a:t>
            </a:r>
            <a:endParaRPr lang="en-GB" altLang="en-US" dirty="0"/>
          </a:p>
        </p:txBody>
      </p:sp>
      <p:sp>
        <p:nvSpPr>
          <p:cNvPr id="4" name="TextBox 3">
            <a:extLst>
              <a:ext uri="{FF2B5EF4-FFF2-40B4-BE49-F238E27FC236}">
                <a16:creationId xmlns:a16="http://schemas.microsoft.com/office/drawing/2014/main" id="{4F009ACF-83A9-45D0-BE66-1ADA4909F131}"/>
              </a:ext>
            </a:extLst>
          </p:cNvPr>
          <p:cNvSpPr txBox="1"/>
          <p:nvPr/>
        </p:nvSpPr>
        <p:spPr>
          <a:xfrm>
            <a:off x="1024367" y="1906859"/>
            <a:ext cx="10329433" cy="4524315"/>
          </a:xfrm>
          <a:prstGeom prst="rect">
            <a:avLst/>
          </a:prstGeom>
          <a:noFill/>
        </p:spPr>
        <p:txBody>
          <a:bodyPr wrap="square" rtlCol="0">
            <a:spAutoFit/>
          </a:bodyPr>
          <a:lstStyle/>
          <a:p>
            <a:r>
              <a:rPr lang="et-EE" sz="2400" dirty="0">
                <a:latin typeface="+mj-lt"/>
              </a:rPr>
              <a:t>Mõlemad simuleerivad reaalsuse mingeid aspekte, kuid erinevatel </a:t>
            </a:r>
            <a:r>
              <a:rPr lang="et-EE" sz="2400" b="1" dirty="0">
                <a:latin typeface="+mj-lt"/>
              </a:rPr>
              <a:t>eesmärkidel</a:t>
            </a:r>
          </a:p>
          <a:p>
            <a:endParaRPr lang="et-EE" sz="2400" b="1" dirty="0">
              <a:latin typeface="+mj-lt"/>
            </a:endParaRPr>
          </a:p>
          <a:p>
            <a:r>
              <a:rPr lang="et-EE" sz="2400" i="1" dirty="0">
                <a:latin typeface="+mj-lt"/>
              </a:rPr>
              <a:t>Siiski on viimase kümne aasta jooksul ilmunud ka mänge, mille eesmärgiks on uute teadmiste saamine või varasemate korrastamine. Seda tüüpi mängudest räägib enda </a:t>
            </a:r>
            <a:r>
              <a:rPr lang="et-EE" sz="2400" i="1" dirty="0">
                <a:latin typeface="+mj-lt"/>
                <a:hlinkClick r:id="rId2"/>
              </a:rPr>
              <a:t>ettekandes </a:t>
            </a:r>
            <a:r>
              <a:rPr lang="et-EE" sz="2400" i="1" dirty="0" err="1">
                <a:latin typeface="+mj-lt"/>
                <a:hlinkClick r:id="rId2"/>
              </a:rPr>
              <a:t>Seth</a:t>
            </a:r>
            <a:r>
              <a:rPr lang="et-EE" sz="2400" i="1" dirty="0">
                <a:latin typeface="+mj-lt"/>
                <a:hlinkClick r:id="rId2"/>
              </a:rPr>
              <a:t> </a:t>
            </a:r>
            <a:r>
              <a:rPr lang="et-EE" sz="2400" i="1" dirty="0" err="1">
                <a:latin typeface="+mj-lt"/>
                <a:hlinkClick r:id="rId2"/>
              </a:rPr>
              <a:t>Cooper</a:t>
            </a:r>
            <a:endParaRPr lang="et-EE" sz="2400" i="1" dirty="0">
              <a:latin typeface="+mj-lt"/>
            </a:endParaRPr>
          </a:p>
          <a:p>
            <a:endParaRPr lang="et-EE" sz="2400" dirty="0">
              <a:latin typeface="+mj-lt"/>
            </a:endParaRPr>
          </a:p>
          <a:p>
            <a:r>
              <a:rPr lang="et-EE" sz="2400" dirty="0">
                <a:latin typeface="+mj-lt"/>
              </a:rPr>
              <a:t>Eksperimentaatoritel on mänguloojatelt mõndagi õppida ja kasutajakogemus on kindlasti oluline tegur katsete planeerimise juures, siis eksperiment ei ole siiski üks meelelahutuse alaliike</a:t>
            </a:r>
          </a:p>
          <a:p>
            <a:endParaRPr lang="et-EE" sz="2400" dirty="0">
              <a:latin typeface="+mj-lt"/>
            </a:endParaRPr>
          </a:p>
          <a:p>
            <a:r>
              <a:rPr lang="et-EE" sz="2400" dirty="0">
                <a:latin typeface="+mj-lt"/>
              </a:rPr>
              <a:t>Eksperimendi stiil on minimalistlikum, sest eksperimentaatorid näevad iga üleliigset detaili kui võimalikku sekkuvat muutujat</a:t>
            </a:r>
          </a:p>
        </p:txBody>
      </p:sp>
    </p:spTree>
    <p:extLst>
      <p:ext uri="{BB962C8B-B14F-4D97-AF65-F5344CB8AC3E}">
        <p14:creationId xmlns:p14="http://schemas.microsoft.com/office/powerpoint/2010/main" val="2446661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437E889-0A59-4B3A-A0F6-B8A191CFB4F9}"/>
              </a:ext>
            </a:extLst>
          </p:cNvPr>
          <p:cNvGrpSpPr/>
          <p:nvPr/>
        </p:nvGrpSpPr>
        <p:grpSpPr>
          <a:xfrm>
            <a:off x="1027991" y="815018"/>
            <a:ext cx="10136017" cy="5227963"/>
            <a:chOff x="597005" y="633846"/>
            <a:chExt cx="11470303" cy="5987835"/>
          </a:xfrm>
        </p:grpSpPr>
        <p:pic>
          <p:nvPicPr>
            <p:cNvPr id="3" name="Picture 2">
              <a:extLst>
                <a:ext uri="{FF2B5EF4-FFF2-40B4-BE49-F238E27FC236}">
                  <a16:creationId xmlns:a16="http://schemas.microsoft.com/office/drawing/2014/main" id="{B217EBDA-D5CF-4094-B90A-A2E85A08278F}"/>
                </a:ext>
              </a:extLst>
            </p:cNvPr>
            <p:cNvPicPr>
              <a:picLocks noChangeAspect="1"/>
            </p:cNvPicPr>
            <p:nvPr/>
          </p:nvPicPr>
          <p:blipFill>
            <a:blip r:embed="rId2"/>
            <a:stretch>
              <a:fillRect/>
            </a:stretch>
          </p:blipFill>
          <p:spPr>
            <a:xfrm>
              <a:off x="597005" y="633846"/>
              <a:ext cx="11470303" cy="5987835"/>
            </a:xfrm>
            <a:prstGeom prst="rect">
              <a:avLst/>
            </a:prstGeom>
          </p:spPr>
        </p:pic>
        <p:cxnSp>
          <p:nvCxnSpPr>
            <p:cNvPr id="4" name="Straight Connector 3">
              <a:extLst>
                <a:ext uri="{FF2B5EF4-FFF2-40B4-BE49-F238E27FC236}">
                  <a16:creationId xmlns:a16="http://schemas.microsoft.com/office/drawing/2014/main" id="{D9C668C5-E05E-4ABB-91DB-E76C614BC43A}"/>
                </a:ext>
              </a:extLst>
            </p:cNvPr>
            <p:cNvCxnSpPr/>
            <p:nvPr/>
          </p:nvCxnSpPr>
          <p:spPr>
            <a:xfrm>
              <a:off x="820882" y="2701635"/>
              <a:ext cx="1153391"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5584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a:extLst>
              <a:ext uri="{FF2B5EF4-FFF2-40B4-BE49-F238E27FC236}">
                <a16:creationId xmlns:a16="http://schemas.microsoft.com/office/drawing/2014/main" id="{580584E5-9771-4DA4-AB9B-43959FACE9D1}"/>
              </a:ext>
            </a:extLst>
          </p:cNvPr>
          <p:cNvPicPr>
            <a:picLocks noChangeAspect="1"/>
          </p:cNvPicPr>
          <p:nvPr/>
        </p:nvPicPr>
        <p:blipFill>
          <a:blip r:embed="rId3"/>
          <a:stretch>
            <a:fillRect/>
          </a:stretch>
        </p:blipFill>
        <p:spPr>
          <a:xfrm>
            <a:off x="1304693" y="1991044"/>
            <a:ext cx="9871267" cy="3863347"/>
          </a:xfrm>
          <a:prstGeom prst="rect">
            <a:avLst/>
          </a:prstGeom>
        </p:spPr>
      </p:pic>
      <p:sp>
        <p:nvSpPr>
          <p:cNvPr id="8" name="TextBox 7">
            <a:extLst>
              <a:ext uri="{FF2B5EF4-FFF2-40B4-BE49-F238E27FC236}">
                <a16:creationId xmlns:a16="http://schemas.microsoft.com/office/drawing/2014/main" id="{CC0205D2-B182-4019-B06F-316C2FF38D42}"/>
              </a:ext>
            </a:extLst>
          </p:cNvPr>
          <p:cNvSpPr txBox="1"/>
          <p:nvPr/>
        </p:nvSpPr>
        <p:spPr>
          <a:xfrm>
            <a:off x="3780069" y="880946"/>
            <a:ext cx="4920514" cy="646331"/>
          </a:xfrm>
          <a:prstGeom prst="rect">
            <a:avLst/>
          </a:prstGeom>
          <a:noFill/>
        </p:spPr>
        <p:txBody>
          <a:bodyPr wrap="none" rtlCol="0">
            <a:spAutoFit/>
          </a:bodyPr>
          <a:lstStyle/>
          <a:p>
            <a:r>
              <a:rPr lang="et-EE" sz="3600" dirty="0">
                <a:latin typeface="+mj-lt"/>
              </a:rPr>
              <a:t>Kuldvillak: silmaliigutused</a:t>
            </a:r>
            <a:endParaRPr lang="en-GB" sz="3600" dirty="0">
              <a:latin typeface="+mj-lt"/>
            </a:endParaRPr>
          </a:p>
        </p:txBody>
      </p:sp>
      <p:pic>
        <p:nvPicPr>
          <p:cNvPr id="9" name="Picture 8" descr="Icon&#10;&#10;Description automatically generated">
            <a:hlinkClick r:id="rId2"/>
            <a:extLst>
              <a:ext uri="{FF2B5EF4-FFF2-40B4-BE49-F238E27FC236}">
                <a16:creationId xmlns:a16="http://schemas.microsoft.com/office/drawing/2014/main" id="{F38D1FE4-0A47-4574-BDF6-576662F1A6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7509" y="5418117"/>
            <a:ext cx="899534" cy="872548"/>
          </a:xfrm>
          <a:prstGeom prst="rect">
            <a:avLst/>
          </a:prstGeom>
        </p:spPr>
      </p:pic>
    </p:spTree>
    <p:extLst>
      <p:ext uri="{BB962C8B-B14F-4D97-AF65-F5344CB8AC3E}">
        <p14:creationId xmlns:p14="http://schemas.microsoft.com/office/powerpoint/2010/main" val="302090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191" y="826532"/>
            <a:ext cx="10505209" cy="6093976"/>
          </a:xfrm>
          <a:prstGeom prst="rect">
            <a:avLst/>
          </a:prstGeom>
        </p:spPr>
        <p:txBody>
          <a:bodyPr wrap="square">
            <a:spAutoFit/>
          </a:bodyPr>
          <a:lstStyle/>
          <a:p>
            <a:pPr>
              <a:spcAft>
                <a:spcPts val="600"/>
              </a:spcAft>
            </a:pPr>
            <a:r>
              <a:rPr lang="en-GB" sz="1200" dirty="0">
                <a:latin typeface="+mj-lt"/>
                <a:cs typeface="Times New Roman" panose="02020603050405020304" pitchFamily="18" charset="0"/>
              </a:rPr>
              <a:t>Ellis, C. J. (1981). The pupillary light reflex in normal subjects. British Journal of Ophthalmology, 65(11), 754-759.</a:t>
            </a:r>
          </a:p>
          <a:p>
            <a:pPr>
              <a:spcAft>
                <a:spcPts val="600"/>
              </a:spcAft>
            </a:pPr>
            <a:r>
              <a:rPr lang="en-GB" sz="1200" dirty="0" err="1">
                <a:latin typeface="+mj-lt"/>
                <a:cs typeface="Times New Roman" panose="02020603050405020304" pitchFamily="18" charset="0"/>
              </a:rPr>
              <a:t>Gleitman</a:t>
            </a:r>
            <a:r>
              <a:rPr lang="en-GB" sz="1200" dirty="0">
                <a:latin typeface="+mj-lt"/>
                <a:cs typeface="Times New Roman" panose="02020603050405020304" pitchFamily="18" charset="0"/>
              </a:rPr>
              <a:t>, H., Reisberg, D., &amp; Gross, J. (2014). </a:t>
            </a:r>
            <a:r>
              <a:rPr lang="en-GB" sz="1200" dirty="0" err="1">
                <a:latin typeface="+mj-lt"/>
                <a:cs typeface="Times New Roman" panose="02020603050405020304" pitchFamily="18" charset="0"/>
              </a:rPr>
              <a:t>Psühholoogia</a:t>
            </a:r>
            <a:r>
              <a:rPr lang="en-GB" sz="1200" dirty="0">
                <a:latin typeface="+mj-lt"/>
                <a:cs typeface="Times New Roman" panose="02020603050405020304" pitchFamily="18" charset="0"/>
              </a:rPr>
              <a:t>. Hermes.</a:t>
            </a:r>
          </a:p>
          <a:p>
            <a:pPr>
              <a:spcAft>
                <a:spcPts val="600"/>
              </a:spcAft>
            </a:pPr>
            <a:r>
              <a:rPr lang="en-GB" sz="1200" dirty="0">
                <a:latin typeface="+mj-lt"/>
                <a:cs typeface="Times New Roman" panose="02020603050405020304" pitchFamily="18" charset="0"/>
              </a:rPr>
              <a:t>Fischer, C., </a:t>
            </a:r>
            <a:r>
              <a:rPr lang="en-GB" sz="1200" dirty="0" err="1">
                <a:latin typeface="+mj-lt"/>
                <a:cs typeface="Times New Roman" panose="02020603050405020304" pitchFamily="18" charset="0"/>
              </a:rPr>
              <a:t>Luauté</a:t>
            </a:r>
            <a:r>
              <a:rPr lang="en-GB" sz="1200" dirty="0">
                <a:latin typeface="+mj-lt"/>
                <a:cs typeface="Times New Roman" panose="02020603050405020304" pitchFamily="18" charset="0"/>
              </a:rPr>
              <a:t>, J., </a:t>
            </a:r>
            <a:r>
              <a:rPr lang="en-GB" sz="1200" dirty="0" err="1">
                <a:latin typeface="+mj-lt"/>
                <a:cs typeface="Times New Roman" panose="02020603050405020304" pitchFamily="18" charset="0"/>
              </a:rPr>
              <a:t>Adeleine</a:t>
            </a:r>
            <a:r>
              <a:rPr lang="en-GB" sz="1200" dirty="0">
                <a:latin typeface="+mj-lt"/>
                <a:cs typeface="Times New Roman" panose="02020603050405020304" pitchFamily="18" charset="0"/>
              </a:rPr>
              <a:t>, P., &amp; </a:t>
            </a:r>
            <a:r>
              <a:rPr lang="en-GB" sz="1200" dirty="0" err="1">
                <a:latin typeface="+mj-lt"/>
                <a:cs typeface="Times New Roman" panose="02020603050405020304" pitchFamily="18" charset="0"/>
              </a:rPr>
              <a:t>Morlet</a:t>
            </a:r>
            <a:r>
              <a:rPr lang="en-GB" sz="1200" dirty="0">
                <a:latin typeface="+mj-lt"/>
                <a:cs typeface="Times New Roman" panose="02020603050405020304" pitchFamily="18" charset="0"/>
              </a:rPr>
              <a:t>, D. (2004). Predictive value of sensory and cognitive evoked potentials for awakening from coma. Neurology, 63(4), 669-673.</a:t>
            </a:r>
          </a:p>
          <a:p>
            <a:pPr>
              <a:spcAft>
                <a:spcPts val="600"/>
              </a:spcAft>
            </a:pPr>
            <a:r>
              <a:rPr lang="en-GB" sz="1200" dirty="0" err="1">
                <a:latin typeface="+mj-lt"/>
                <a:cs typeface="Times New Roman" panose="02020603050405020304" pitchFamily="18" charset="0"/>
              </a:rPr>
              <a:t>Fotiou</a:t>
            </a:r>
            <a:r>
              <a:rPr lang="en-GB" sz="1200" dirty="0">
                <a:latin typeface="+mj-lt"/>
                <a:cs typeface="Times New Roman" panose="02020603050405020304" pitchFamily="18" charset="0"/>
              </a:rPr>
              <a:t>, D. F., </a:t>
            </a:r>
            <a:r>
              <a:rPr lang="en-GB" sz="1200" dirty="0" err="1">
                <a:latin typeface="+mj-lt"/>
                <a:cs typeface="Times New Roman" panose="02020603050405020304" pitchFamily="18" charset="0"/>
              </a:rPr>
              <a:t>Brozou</a:t>
            </a:r>
            <a:r>
              <a:rPr lang="en-GB" sz="1200" dirty="0">
                <a:latin typeface="+mj-lt"/>
                <a:cs typeface="Times New Roman" panose="02020603050405020304" pitchFamily="18" charset="0"/>
              </a:rPr>
              <a:t>, C. G., </a:t>
            </a:r>
            <a:r>
              <a:rPr lang="en-GB" sz="1200" dirty="0" err="1">
                <a:latin typeface="+mj-lt"/>
                <a:cs typeface="Times New Roman" panose="02020603050405020304" pitchFamily="18" charset="0"/>
              </a:rPr>
              <a:t>Haidich</a:t>
            </a:r>
            <a:r>
              <a:rPr lang="en-GB" sz="1200" dirty="0">
                <a:latin typeface="+mj-lt"/>
                <a:cs typeface="Times New Roman" panose="02020603050405020304" pitchFamily="18" charset="0"/>
              </a:rPr>
              <a:t>, A. B., </a:t>
            </a:r>
            <a:r>
              <a:rPr lang="en-GB" sz="1200" dirty="0" err="1">
                <a:latin typeface="+mj-lt"/>
                <a:cs typeface="Times New Roman" panose="02020603050405020304" pitchFamily="18" charset="0"/>
              </a:rPr>
              <a:t>Tsiptsios</a:t>
            </a:r>
            <a:r>
              <a:rPr lang="en-GB" sz="1200" dirty="0">
                <a:latin typeface="+mj-lt"/>
                <a:cs typeface="Times New Roman" panose="02020603050405020304" pitchFamily="18" charset="0"/>
              </a:rPr>
              <a:t>, D., </a:t>
            </a:r>
            <a:r>
              <a:rPr lang="en-GB" sz="1200" dirty="0" err="1">
                <a:latin typeface="+mj-lt"/>
                <a:cs typeface="Times New Roman" panose="02020603050405020304" pitchFamily="18" charset="0"/>
              </a:rPr>
              <a:t>Nakou</a:t>
            </a:r>
            <a:r>
              <a:rPr lang="en-GB" sz="1200" dirty="0">
                <a:latin typeface="+mj-lt"/>
                <a:cs typeface="Times New Roman" panose="02020603050405020304" pitchFamily="18" charset="0"/>
              </a:rPr>
              <a:t>, M., </a:t>
            </a:r>
            <a:r>
              <a:rPr lang="en-GB" sz="1200" dirty="0" err="1">
                <a:latin typeface="+mj-lt"/>
                <a:cs typeface="Times New Roman" panose="02020603050405020304" pitchFamily="18" charset="0"/>
              </a:rPr>
              <a:t>Kabitsi</a:t>
            </a:r>
            <a:r>
              <a:rPr lang="en-GB" sz="1200" dirty="0">
                <a:latin typeface="+mj-lt"/>
                <a:cs typeface="Times New Roman" panose="02020603050405020304" pitchFamily="18" charset="0"/>
              </a:rPr>
              <a:t>, A., ... &amp; </a:t>
            </a:r>
            <a:r>
              <a:rPr lang="en-GB" sz="1200" dirty="0" err="1">
                <a:latin typeface="+mj-lt"/>
                <a:cs typeface="Times New Roman" panose="02020603050405020304" pitchFamily="18" charset="0"/>
              </a:rPr>
              <a:t>Fotiou</a:t>
            </a:r>
            <a:r>
              <a:rPr lang="en-GB" sz="1200" dirty="0">
                <a:latin typeface="+mj-lt"/>
                <a:cs typeface="Times New Roman" panose="02020603050405020304" pitchFamily="18" charset="0"/>
              </a:rPr>
              <a:t>, F. (2007). Pupil reaction to light in Alzheimer’s disease: evaluation of pupil size changes and mobility. Aging clinical and experimental research, 19(5), 364-371.</a:t>
            </a:r>
          </a:p>
          <a:p>
            <a:pPr>
              <a:spcAft>
                <a:spcPts val="600"/>
              </a:spcAft>
            </a:pPr>
            <a:r>
              <a:rPr lang="en-GB" sz="1200" dirty="0">
                <a:latin typeface="+mj-lt"/>
                <a:cs typeface="Times New Roman" panose="02020603050405020304" pitchFamily="18" charset="0"/>
              </a:rPr>
              <a:t>Stern, R. M., Ray, W. J., &amp; Quigley, K. S. (2001). Psychophysiological recording. Oxford University Press, USA.</a:t>
            </a:r>
          </a:p>
          <a:p>
            <a:pPr>
              <a:spcAft>
                <a:spcPts val="600"/>
              </a:spcAft>
            </a:pPr>
            <a:r>
              <a:rPr lang="en-GB" sz="1200" dirty="0">
                <a:latin typeface="+mj-lt"/>
                <a:cs typeface="Times New Roman" panose="02020603050405020304" pitchFamily="18" charset="0"/>
              </a:rPr>
              <a:t>Bradley, M. M., </a:t>
            </a:r>
            <a:r>
              <a:rPr lang="en-GB" sz="1200" dirty="0" err="1">
                <a:latin typeface="+mj-lt"/>
                <a:cs typeface="Times New Roman" panose="02020603050405020304" pitchFamily="18" charset="0"/>
              </a:rPr>
              <a:t>Miccoli</a:t>
            </a:r>
            <a:r>
              <a:rPr lang="en-GB" sz="1200" dirty="0">
                <a:latin typeface="+mj-lt"/>
                <a:cs typeface="Times New Roman" panose="02020603050405020304" pitchFamily="18" charset="0"/>
              </a:rPr>
              <a:t>, L., </a:t>
            </a:r>
            <a:r>
              <a:rPr lang="en-GB" sz="1200" dirty="0" err="1">
                <a:latin typeface="+mj-lt"/>
                <a:cs typeface="Times New Roman" panose="02020603050405020304" pitchFamily="18" charset="0"/>
              </a:rPr>
              <a:t>Escrig</a:t>
            </a:r>
            <a:r>
              <a:rPr lang="en-GB" sz="1200" dirty="0">
                <a:latin typeface="+mj-lt"/>
                <a:cs typeface="Times New Roman" panose="02020603050405020304" pitchFamily="18" charset="0"/>
              </a:rPr>
              <a:t>, M. A., &amp; Lang, P. J. (2008). The pupil as a measure of emotional arousal and autonomic activation. Psychophysiology, 45(4), 602–607. https://doi.org/10.1111/j.1469-8986.2008.00654.x</a:t>
            </a:r>
          </a:p>
          <a:p>
            <a:pPr>
              <a:spcAft>
                <a:spcPts val="600"/>
              </a:spcAft>
            </a:pPr>
            <a:r>
              <a:rPr lang="en-GB" sz="1200" dirty="0">
                <a:latin typeface="+mj-lt"/>
                <a:cs typeface="Times New Roman" panose="02020603050405020304" pitchFamily="18" charset="0"/>
              </a:rPr>
              <a:t>Hess, E. H., &amp; </a:t>
            </a:r>
            <a:r>
              <a:rPr lang="en-GB" sz="1200" dirty="0" err="1">
                <a:latin typeface="+mj-lt"/>
                <a:cs typeface="Times New Roman" panose="02020603050405020304" pitchFamily="18" charset="0"/>
              </a:rPr>
              <a:t>Polt</a:t>
            </a:r>
            <a:r>
              <a:rPr lang="en-GB" sz="1200" dirty="0">
                <a:latin typeface="+mj-lt"/>
                <a:cs typeface="Times New Roman" panose="02020603050405020304" pitchFamily="18" charset="0"/>
              </a:rPr>
              <a:t>, J. M. (1960). Pupil size as related to interest value of visual stimuli. Science, 132(3423), ­349-350.</a:t>
            </a:r>
          </a:p>
          <a:p>
            <a:pPr>
              <a:spcAft>
                <a:spcPts val="600"/>
              </a:spcAft>
            </a:pPr>
            <a:r>
              <a:rPr lang="en-GB" sz="1200" dirty="0">
                <a:latin typeface="+mj-lt"/>
                <a:cs typeface="Times New Roman" panose="02020603050405020304" pitchFamily="18" charset="0"/>
              </a:rPr>
              <a:t>Wenzlaff, F., </a:t>
            </a:r>
            <a:r>
              <a:rPr lang="en-GB" sz="1200" dirty="0" err="1">
                <a:latin typeface="+mj-lt"/>
                <a:cs typeface="Times New Roman" panose="02020603050405020304" pitchFamily="18" charset="0"/>
              </a:rPr>
              <a:t>Briken</a:t>
            </a:r>
            <a:r>
              <a:rPr lang="en-GB" sz="1200" dirty="0">
                <a:latin typeface="+mj-lt"/>
                <a:cs typeface="Times New Roman" panose="02020603050405020304" pitchFamily="18" charset="0"/>
              </a:rPr>
              <a:t>, P., &amp; Dekker, A. (2016). Video-Based Eye Tracking in Sex Research: A Systematic Literature Review. The Journal of Sex Research, 53(8), 1008–1019. </a:t>
            </a:r>
          </a:p>
          <a:p>
            <a:pPr>
              <a:spcAft>
                <a:spcPts val="600"/>
              </a:spcAft>
            </a:pPr>
            <a:r>
              <a:rPr lang="en-GB" sz="1200" dirty="0">
                <a:latin typeface="+mj-lt"/>
                <a:cs typeface="Times New Roman" panose="02020603050405020304" pitchFamily="18" charset="0"/>
              </a:rPr>
              <a:t>Hess, </a:t>
            </a:r>
            <a:r>
              <a:rPr lang="en-GB" sz="1200" dirty="0" err="1">
                <a:latin typeface="+mj-lt"/>
                <a:cs typeface="Times New Roman" panose="02020603050405020304" pitchFamily="18" charset="0"/>
              </a:rPr>
              <a:t>Eckhard</a:t>
            </a:r>
            <a:r>
              <a:rPr lang="en-GB" sz="1200" dirty="0">
                <a:latin typeface="+mj-lt"/>
                <a:cs typeface="Times New Roman" panose="02020603050405020304" pitchFamily="18" charset="0"/>
              </a:rPr>
              <a:t> H., and James M. </a:t>
            </a:r>
            <a:r>
              <a:rPr lang="en-GB" sz="1200" dirty="0" err="1">
                <a:latin typeface="+mj-lt"/>
                <a:cs typeface="Times New Roman" panose="02020603050405020304" pitchFamily="18" charset="0"/>
              </a:rPr>
              <a:t>Polt</a:t>
            </a:r>
            <a:r>
              <a:rPr lang="en-GB" sz="1200" dirty="0">
                <a:latin typeface="+mj-lt"/>
                <a:cs typeface="Times New Roman" panose="02020603050405020304" pitchFamily="18" charset="0"/>
              </a:rPr>
              <a:t>. "Pupil size in relation to mental activity during simple problem-solving." Science 143.3611 (1964): 1190-1192.</a:t>
            </a:r>
          </a:p>
          <a:p>
            <a:pPr>
              <a:spcAft>
                <a:spcPts val="600"/>
              </a:spcAft>
            </a:pPr>
            <a:r>
              <a:rPr lang="en-GB" sz="1200" dirty="0">
                <a:latin typeface="+mj-lt"/>
                <a:cs typeface="Times New Roman" panose="02020603050405020304" pitchFamily="18" charset="0"/>
              </a:rPr>
              <a:t>van der </a:t>
            </a:r>
            <a:r>
              <a:rPr lang="en-GB" sz="1200" dirty="0" err="1">
                <a:latin typeface="+mj-lt"/>
                <a:cs typeface="Times New Roman" panose="02020603050405020304" pitchFamily="18" charset="0"/>
              </a:rPr>
              <a:t>Wel</a:t>
            </a:r>
            <a:r>
              <a:rPr lang="en-GB" sz="1200" dirty="0">
                <a:latin typeface="+mj-lt"/>
                <a:cs typeface="Times New Roman" panose="02020603050405020304" pitchFamily="18" charset="0"/>
              </a:rPr>
              <a:t>, P., &amp; van </a:t>
            </a:r>
            <a:r>
              <a:rPr lang="en-GB" sz="1200" dirty="0" err="1">
                <a:latin typeface="+mj-lt"/>
                <a:cs typeface="Times New Roman" panose="02020603050405020304" pitchFamily="18" charset="0"/>
              </a:rPr>
              <a:t>Steenbergen</a:t>
            </a:r>
            <a:r>
              <a:rPr lang="en-GB" sz="1200" dirty="0">
                <a:latin typeface="+mj-lt"/>
                <a:cs typeface="Times New Roman" panose="02020603050405020304" pitchFamily="18" charset="0"/>
              </a:rPr>
              <a:t>, H. (2018). Pupil dilation as an index of effort in cognitive control tasks: A review. Psychonomic Bulletin &amp; Review, 25(6), 2005–2015. https://doi.org/10.3758/s13423-018-1432-y</a:t>
            </a:r>
          </a:p>
          <a:p>
            <a:pPr>
              <a:spcAft>
                <a:spcPts val="600"/>
              </a:spcAft>
            </a:pPr>
            <a:r>
              <a:rPr lang="en-GB" sz="1200" dirty="0" err="1">
                <a:latin typeface="+mj-lt"/>
                <a:cs typeface="Times New Roman" panose="02020603050405020304" pitchFamily="18" charset="0"/>
              </a:rPr>
              <a:t>Goldinger</a:t>
            </a:r>
            <a:r>
              <a:rPr lang="en-GB" sz="1200" dirty="0">
                <a:latin typeface="+mj-lt"/>
                <a:cs typeface="Times New Roman" panose="02020603050405020304" pitchFamily="18" charset="0"/>
              </a:rPr>
              <a:t>, S. D., &amp; </a:t>
            </a:r>
            <a:r>
              <a:rPr lang="en-GB" sz="1200" dirty="0" err="1">
                <a:latin typeface="+mj-lt"/>
                <a:cs typeface="Times New Roman" panose="02020603050405020304" pitchFamily="18" charset="0"/>
              </a:rPr>
              <a:t>Papesh</a:t>
            </a:r>
            <a:r>
              <a:rPr lang="en-GB" sz="1200" dirty="0">
                <a:latin typeface="+mj-lt"/>
                <a:cs typeface="Times New Roman" panose="02020603050405020304" pitchFamily="18" charset="0"/>
              </a:rPr>
              <a:t>, M. H. (2012). Pupil Dilation Reflects the Creation and Retrieval of Memories. Current Directions in Psychological Science, 21(2), 90–95. https://doi.org/10.1177/0963721412436811</a:t>
            </a:r>
          </a:p>
          <a:p>
            <a:pPr>
              <a:spcAft>
                <a:spcPts val="600"/>
              </a:spcAft>
            </a:pPr>
            <a:r>
              <a:rPr lang="en-GB" sz="1200" dirty="0">
                <a:latin typeface="+mj-lt"/>
                <a:cs typeface="Times New Roman" panose="02020603050405020304" pitchFamily="18" charset="0"/>
              </a:rPr>
              <a:t>Kahneman, D., &amp; Beatty, J. (1966). Pupil diameter and load on memory. Science, 154(3756), 1583-1585.</a:t>
            </a:r>
          </a:p>
          <a:p>
            <a:pPr>
              <a:spcAft>
                <a:spcPts val="600"/>
              </a:spcAft>
            </a:pPr>
            <a:r>
              <a:rPr lang="en-GB" sz="1200" dirty="0">
                <a:latin typeface="+mj-lt"/>
                <a:cs typeface="Times New Roman" panose="02020603050405020304" pitchFamily="18" charset="0"/>
              </a:rPr>
              <a:t>Hayashi, N., Someya, N., &amp; </a:t>
            </a:r>
            <a:r>
              <a:rPr lang="en-GB" sz="1200" dirty="0" err="1">
                <a:latin typeface="+mj-lt"/>
                <a:cs typeface="Times New Roman" panose="02020603050405020304" pitchFamily="18" charset="0"/>
              </a:rPr>
              <a:t>Fukuba</a:t>
            </a:r>
            <a:r>
              <a:rPr lang="en-GB" sz="1200" dirty="0">
                <a:latin typeface="+mj-lt"/>
                <a:cs typeface="Times New Roman" panose="02020603050405020304" pitchFamily="18" charset="0"/>
              </a:rPr>
              <a:t>, Y. (2010). Effect of Intensity of Dynamic Exercise on Pupil Diameter in Humans. Journal of PHYSIOLOGICAL ANTHROPOLOGY, 29(3), 119–122. https://doi.org/10.2114/jpa2.29.119</a:t>
            </a:r>
          </a:p>
          <a:p>
            <a:pPr>
              <a:spcAft>
                <a:spcPts val="600"/>
              </a:spcAft>
            </a:pPr>
            <a:r>
              <a:rPr lang="en-GB" sz="1200" dirty="0">
                <a:latin typeface="+mj-lt"/>
                <a:cs typeface="Times New Roman" panose="02020603050405020304" pitchFamily="18" charset="0"/>
              </a:rPr>
              <a:t>Simpson, H. M. (1969). Effects of a task-relevant response on pupil size. Psychophysiology, 6(2), 115-121.</a:t>
            </a:r>
          </a:p>
          <a:p>
            <a:pPr>
              <a:spcAft>
                <a:spcPts val="600"/>
              </a:spcAft>
            </a:pPr>
            <a:r>
              <a:rPr lang="en-GB" sz="1200" dirty="0">
                <a:latin typeface="+mj-lt"/>
                <a:cs typeface="Times New Roman" panose="02020603050405020304" pitchFamily="18" charset="0"/>
              </a:rPr>
              <a:t>Adam, J. J., </a:t>
            </a:r>
            <a:r>
              <a:rPr lang="en-GB" sz="1200" dirty="0" err="1">
                <a:latin typeface="+mj-lt"/>
                <a:cs typeface="Times New Roman" panose="02020603050405020304" pitchFamily="18" charset="0"/>
              </a:rPr>
              <a:t>Bovend’Eerdt</a:t>
            </a:r>
            <a:r>
              <a:rPr lang="en-GB" sz="1200" dirty="0">
                <a:latin typeface="+mj-lt"/>
                <a:cs typeface="Times New Roman" panose="02020603050405020304" pitchFamily="18" charset="0"/>
              </a:rPr>
              <a:t>, T. J. H., Smulders, F. T. Y., &amp; Van </a:t>
            </a:r>
            <a:r>
              <a:rPr lang="en-GB" sz="1200" dirty="0" err="1">
                <a:latin typeface="+mj-lt"/>
                <a:cs typeface="Times New Roman" panose="02020603050405020304" pitchFamily="18" charset="0"/>
              </a:rPr>
              <a:t>Gerven</a:t>
            </a:r>
            <a:r>
              <a:rPr lang="en-GB" sz="1200" dirty="0">
                <a:latin typeface="+mj-lt"/>
                <a:cs typeface="Times New Roman" panose="02020603050405020304" pitchFamily="18" charset="0"/>
              </a:rPr>
              <a:t>, P. W. M. (2014). Strategic flexibility in response preparation: Effects of cue validity on reaction time and pupil dilation. Journal of Cognitive Psychology, 26(2), 166–177.</a:t>
            </a:r>
          </a:p>
          <a:p>
            <a:pPr>
              <a:spcAft>
                <a:spcPts val="600"/>
              </a:spcAft>
            </a:pPr>
            <a:r>
              <a:rPr lang="en-GB" sz="1200" dirty="0">
                <a:latin typeface="+mj-lt"/>
                <a:cs typeface="Times New Roman" panose="02020603050405020304" pitchFamily="18" charset="0"/>
              </a:rPr>
              <a:t>Richer, F., &amp; Beatty, J. (1985). Pupillary dilations in movement preparation and execution. Psychophysiology, 22(2), 204-207.</a:t>
            </a:r>
          </a:p>
          <a:p>
            <a:pPr>
              <a:spcAft>
                <a:spcPts val="600"/>
              </a:spcAft>
            </a:pPr>
            <a:endParaRPr lang="en-GB" sz="1200" dirty="0">
              <a:latin typeface="+mj-lt"/>
              <a:cs typeface="Times New Roman" panose="02020603050405020304" pitchFamily="18" charset="0"/>
            </a:endParaRPr>
          </a:p>
          <a:p>
            <a:pPr>
              <a:spcAft>
                <a:spcPts val="600"/>
              </a:spcAft>
            </a:pPr>
            <a:endParaRPr lang="en-GB" sz="1200" dirty="0">
              <a:latin typeface="+mj-lt"/>
              <a:cs typeface="Times New Roman" panose="02020603050405020304" pitchFamily="18" charset="0"/>
            </a:endParaRPr>
          </a:p>
          <a:p>
            <a:pPr>
              <a:spcAft>
                <a:spcPts val="600"/>
              </a:spcAft>
            </a:pPr>
            <a:endParaRPr lang="en-GB" sz="1200" dirty="0">
              <a:latin typeface="+mj-lt"/>
              <a:cs typeface="Times New Roman" panose="02020603050405020304" pitchFamily="18" charset="0"/>
            </a:endParaRPr>
          </a:p>
        </p:txBody>
      </p:sp>
      <p:sp>
        <p:nvSpPr>
          <p:cNvPr id="4" name="TextBox 3"/>
          <p:cNvSpPr txBox="1"/>
          <p:nvPr/>
        </p:nvSpPr>
        <p:spPr>
          <a:xfrm>
            <a:off x="696191" y="415731"/>
            <a:ext cx="3706720" cy="338554"/>
          </a:xfrm>
          <a:prstGeom prst="rect">
            <a:avLst/>
          </a:prstGeom>
          <a:noFill/>
        </p:spPr>
        <p:txBody>
          <a:bodyPr wrap="none" rtlCol="0">
            <a:spAutoFit/>
          </a:bodyPr>
          <a:lstStyle/>
          <a:p>
            <a:r>
              <a:rPr lang="en-GB" sz="1600" dirty="0" err="1">
                <a:latin typeface="+mj-lt"/>
              </a:rPr>
              <a:t>Kasutatud</a:t>
            </a:r>
            <a:r>
              <a:rPr lang="en-GB" sz="1600" dirty="0">
                <a:latin typeface="+mj-lt"/>
              </a:rPr>
              <a:t> </a:t>
            </a:r>
            <a:r>
              <a:rPr lang="en-GB" sz="1600" dirty="0" err="1">
                <a:latin typeface="+mj-lt"/>
              </a:rPr>
              <a:t>kirjandus</a:t>
            </a:r>
            <a:r>
              <a:rPr lang="en-GB" sz="1600" dirty="0">
                <a:latin typeface="+mj-lt"/>
              </a:rPr>
              <a:t> (</a:t>
            </a:r>
            <a:r>
              <a:rPr lang="en-GB" sz="1600" dirty="0" err="1">
                <a:latin typeface="+mj-lt"/>
              </a:rPr>
              <a:t>esinemise</a:t>
            </a:r>
            <a:r>
              <a:rPr lang="en-GB" sz="1600" dirty="0">
                <a:latin typeface="+mj-lt"/>
              </a:rPr>
              <a:t> j</a:t>
            </a:r>
            <a:r>
              <a:rPr lang="et-EE" sz="1600" dirty="0" err="1">
                <a:latin typeface="+mj-lt"/>
              </a:rPr>
              <a:t>ärjekorras</a:t>
            </a:r>
            <a:r>
              <a:rPr lang="en-GB" sz="1600" dirty="0">
                <a:latin typeface="+mj-lt"/>
              </a:rPr>
              <a:t>)</a:t>
            </a:r>
            <a:endParaRPr lang="en-US" sz="1600" dirty="0">
              <a:latin typeface="+mj-lt"/>
            </a:endParaRPr>
          </a:p>
        </p:txBody>
      </p:sp>
    </p:spTree>
    <p:extLst>
      <p:ext uri="{BB962C8B-B14F-4D97-AF65-F5344CB8AC3E}">
        <p14:creationId xmlns:p14="http://schemas.microsoft.com/office/powerpoint/2010/main" val="2193095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A1C15-F996-4410-8B16-D1FD9DE2983C}"/>
              </a:ext>
            </a:extLst>
          </p:cNvPr>
          <p:cNvSpPr txBox="1"/>
          <p:nvPr/>
        </p:nvSpPr>
        <p:spPr>
          <a:xfrm>
            <a:off x="7762875" y="2495550"/>
            <a:ext cx="2630400" cy="400110"/>
          </a:xfrm>
          <a:prstGeom prst="rect">
            <a:avLst/>
          </a:prstGeom>
          <a:noFill/>
        </p:spPr>
        <p:txBody>
          <a:bodyPr wrap="none" rtlCol="0">
            <a:spAutoFit/>
          </a:bodyPr>
          <a:lstStyle/>
          <a:p>
            <a:r>
              <a:rPr lang="et-EE" sz="2000" dirty="0"/>
              <a:t>Tänan tähelepanu eest!</a:t>
            </a:r>
            <a:endParaRPr lang="en-GB" sz="2000" dirty="0"/>
          </a:p>
        </p:txBody>
      </p:sp>
    </p:spTree>
    <p:extLst>
      <p:ext uri="{BB962C8B-B14F-4D97-AF65-F5344CB8AC3E}">
        <p14:creationId xmlns:p14="http://schemas.microsoft.com/office/powerpoint/2010/main" val="235406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3"/>
            <a:extLst>
              <a:ext uri="{FF2B5EF4-FFF2-40B4-BE49-F238E27FC236}">
                <a16:creationId xmlns:a16="http://schemas.microsoft.com/office/drawing/2014/main" id="{CC5061BC-9292-43B8-B38B-9A530B1D85F1}"/>
              </a:ext>
            </a:extLst>
          </p:cNvPr>
          <p:cNvPicPr>
            <a:picLocks noChangeAspect="1"/>
          </p:cNvPicPr>
          <p:nvPr/>
        </p:nvPicPr>
        <p:blipFill>
          <a:blip r:embed="rId4"/>
          <a:stretch>
            <a:fillRect/>
          </a:stretch>
        </p:blipFill>
        <p:spPr>
          <a:xfrm>
            <a:off x="1258856" y="1851103"/>
            <a:ext cx="9674287" cy="3806708"/>
          </a:xfrm>
          <a:prstGeom prst="rect">
            <a:avLst/>
          </a:prstGeom>
        </p:spPr>
      </p:pic>
      <p:sp>
        <p:nvSpPr>
          <p:cNvPr id="6" name="Title 1">
            <a:extLst>
              <a:ext uri="{FF2B5EF4-FFF2-40B4-BE49-F238E27FC236}">
                <a16:creationId xmlns:a16="http://schemas.microsoft.com/office/drawing/2014/main" id="{60D428B3-F892-461F-8DB8-EC1D259208BE}"/>
              </a:ext>
            </a:extLst>
          </p:cNvPr>
          <p:cNvSpPr txBox="1">
            <a:spLocks noChangeArrowheads="1"/>
          </p:cNvSpPr>
          <p:nvPr/>
        </p:nvSpPr>
        <p:spPr>
          <a:xfrm>
            <a:off x="838200" y="365125"/>
            <a:ext cx="10515600" cy="7276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Kuidas kontrollida kontrollimatut?</a:t>
            </a:r>
            <a:endParaRPr lang="en-GB" altLang="en-US" dirty="0"/>
          </a:p>
        </p:txBody>
      </p:sp>
      <p:sp>
        <p:nvSpPr>
          <p:cNvPr id="7" name="Rectangle 6">
            <a:extLst>
              <a:ext uri="{FF2B5EF4-FFF2-40B4-BE49-F238E27FC236}">
                <a16:creationId xmlns:a16="http://schemas.microsoft.com/office/drawing/2014/main" id="{1E75670F-D52C-4794-9C97-1947DA02BDDB}"/>
              </a:ext>
            </a:extLst>
          </p:cNvPr>
          <p:cNvSpPr/>
          <p:nvPr/>
        </p:nvSpPr>
        <p:spPr>
          <a:xfrm>
            <a:off x="838200" y="6042017"/>
            <a:ext cx="2165978" cy="374077"/>
          </a:xfrm>
          <a:prstGeom prst="rect">
            <a:avLst/>
          </a:prstGeom>
        </p:spPr>
        <p:txBody>
          <a:bodyPr wrap="none">
            <a:spAutoFit/>
          </a:bodyPr>
          <a:lstStyle/>
          <a:p>
            <a:pPr>
              <a:lnSpc>
                <a:spcPct val="107000"/>
              </a:lnSpc>
              <a:spcAft>
                <a:spcPts val="800"/>
              </a:spcAft>
            </a:pPr>
            <a:r>
              <a:rPr lang="et-EE" dirty="0">
                <a:solidFill>
                  <a:srgbClr val="000000"/>
                </a:solidFill>
                <a:latin typeface="+mj-lt"/>
                <a:ea typeface="Calibri" panose="020F0502020204030204" pitchFamily="34" charset="0"/>
                <a:cs typeface="Arial" panose="020B0604020202020204" pitchFamily="34" charset="0"/>
              </a:rPr>
              <a:t>(</a:t>
            </a:r>
            <a:r>
              <a:rPr lang="et-EE" dirty="0" err="1">
                <a:solidFill>
                  <a:srgbClr val="000000"/>
                </a:solidFill>
                <a:latin typeface="+mj-lt"/>
                <a:ea typeface="Calibri" panose="020F0502020204030204" pitchFamily="34" charset="0"/>
                <a:cs typeface="Arial" panose="020B0604020202020204" pitchFamily="34" charset="0"/>
              </a:rPr>
              <a:t>Rossion</a:t>
            </a:r>
            <a:r>
              <a:rPr lang="et-EE" dirty="0">
                <a:solidFill>
                  <a:srgbClr val="000000"/>
                </a:solidFill>
                <a:latin typeface="+mj-lt"/>
                <a:ea typeface="Calibri" panose="020F0502020204030204" pitchFamily="34" charset="0"/>
                <a:cs typeface="Arial" panose="020B0604020202020204" pitchFamily="34" charset="0"/>
              </a:rPr>
              <a:t> et </a:t>
            </a:r>
            <a:r>
              <a:rPr lang="et-EE" dirty="0" err="1">
                <a:solidFill>
                  <a:srgbClr val="000000"/>
                </a:solidFill>
                <a:latin typeface="+mj-lt"/>
                <a:ea typeface="Calibri" panose="020F0502020204030204" pitchFamily="34" charset="0"/>
                <a:cs typeface="Arial" panose="020B0604020202020204" pitchFamily="34" charset="0"/>
              </a:rPr>
              <a:t>al</a:t>
            </a:r>
            <a:r>
              <a:rPr lang="et-EE" dirty="0">
                <a:solidFill>
                  <a:srgbClr val="000000"/>
                </a:solidFill>
                <a:latin typeface="+mj-lt"/>
                <a:ea typeface="Calibri" panose="020F0502020204030204" pitchFamily="34" charset="0"/>
                <a:cs typeface="Arial" panose="020B0604020202020204" pitchFamily="34" charset="0"/>
              </a:rPr>
              <a:t>., 2020)</a:t>
            </a:r>
            <a:endParaRPr lang="en-GB" sz="16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97438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D1DA5C-20AE-4105-A66C-312DC89C7D60}"/>
              </a:ext>
            </a:extLst>
          </p:cNvPr>
          <p:cNvPicPr>
            <a:picLocks noChangeAspect="1"/>
          </p:cNvPicPr>
          <p:nvPr/>
        </p:nvPicPr>
        <p:blipFill>
          <a:blip r:embed="rId3"/>
          <a:stretch>
            <a:fillRect/>
          </a:stretch>
        </p:blipFill>
        <p:spPr>
          <a:xfrm>
            <a:off x="1512426" y="1521997"/>
            <a:ext cx="9167147" cy="4577720"/>
          </a:xfrm>
          <a:prstGeom prst="rect">
            <a:avLst/>
          </a:prstGeom>
        </p:spPr>
      </p:pic>
      <p:sp>
        <p:nvSpPr>
          <p:cNvPr id="4" name="Title 1">
            <a:extLst>
              <a:ext uri="{FF2B5EF4-FFF2-40B4-BE49-F238E27FC236}">
                <a16:creationId xmlns:a16="http://schemas.microsoft.com/office/drawing/2014/main" id="{B1E3E761-123D-4844-8CC9-64DB9701D1F3}"/>
              </a:ext>
            </a:extLst>
          </p:cNvPr>
          <p:cNvSpPr txBox="1">
            <a:spLocks noChangeArrowheads="1"/>
          </p:cNvSpPr>
          <p:nvPr/>
        </p:nvSpPr>
        <p:spPr>
          <a:xfrm>
            <a:off x="838200" y="365125"/>
            <a:ext cx="10515600" cy="72769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dirty="0"/>
              <a:t>Kuidas kontrollida kontrollimatut?</a:t>
            </a:r>
            <a:endParaRPr lang="en-GB" altLang="en-US" dirty="0"/>
          </a:p>
        </p:txBody>
      </p:sp>
      <p:sp>
        <p:nvSpPr>
          <p:cNvPr id="6" name="Rectangle 5">
            <a:extLst>
              <a:ext uri="{FF2B5EF4-FFF2-40B4-BE49-F238E27FC236}">
                <a16:creationId xmlns:a16="http://schemas.microsoft.com/office/drawing/2014/main" id="{2F5C8275-4A46-4EB5-942E-516E858079B3}"/>
              </a:ext>
            </a:extLst>
          </p:cNvPr>
          <p:cNvSpPr/>
          <p:nvPr/>
        </p:nvSpPr>
        <p:spPr>
          <a:xfrm>
            <a:off x="838200" y="6042017"/>
            <a:ext cx="2165978" cy="374077"/>
          </a:xfrm>
          <a:prstGeom prst="rect">
            <a:avLst/>
          </a:prstGeom>
        </p:spPr>
        <p:txBody>
          <a:bodyPr wrap="none">
            <a:spAutoFit/>
          </a:bodyPr>
          <a:lstStyle/>
          <a:p>
            <a:pPr>
              <a:lnSpc>
                <a:spcPct val="107000"/>
              </a:lnSpc>
              <a:spcAft>
                <a:spcPts val="800"/>
              </a:spcAft>
            </a:pPr>
            <a:r>
              <a:rPr lang="et-EE" dirty="0">
                <a:solidFill>
                  <a:srgbClr val="000000"/>
                </a:solidFill>
                <a:latin typeface="+mj-lt"/>
                <a:ea typeface="Calibri" panose="020F0502020204030204" pitchFamily="34" charset="0"/>
                <a:cs typeface="Arial" panose="020B0604020202020204" pitchFamily="34" charset="0"/>
              </a:rPr>
              <a:t>(</a:t>
            </a:r>
            <a:r>
              <a:rPr lang="et-EE" dirty="0" err="1">
                <a:solidFill>
                  <a:srgbClr val="000000"/>
                </a:solidFill>
                <a:latin typeface="+mj-lt"/>
                <a:ea typeface="Calibri" panose="020F0502020204030204" pitchFamily="34" charset="0"/>
                <a:cs typeface="Arial" panose="020B0604020202020204" pitchFamily="34" charset="0"/>
              </a:rPr>
              <a:t>Rossion</a:t>
            </a:r>
            <a:r>
              <a:rPr lang="et-EE" dirty="0">
                <a:solidFill>
                  <a:srgbClr val="000000"/>
                </a:solidFill>
                <a:latin typeface="+mj-lt"/>
                <a:ea typeface="Calibri" panose="020F0502020204030204" pitchFamily="34" charset="0"/>
                <a:cs typeface="Arial" panose="020B0604020202020204" pitchFamily="34" charset="0"/>
              </a:rPr>
              <a:t> et </a:t>
            </a:r>
            <a:r>
              <a:rPr lang="et-EE" dirty="0" err="1">
                <a:solidFill>
                  <a:srgbClr val="000000"/>
                </a:solidFill>
                <a:latin typeface="+mj-lt"/>
                <a:ea typeface="Calibri" panose="020F0502020204030204" pitchFamily="34" charset="0"/>
                <a:cs typeface="Arial" panose="020B0604020202020204" pitchFamily="34" charset="0"/>
              </a:rPr>
              <a:t>al</a:t>
            </a:r>
            <a:r>
              <a:rPr lang="et-EE" dirty="0">
                <a:solidFill>
                  <a:srgbClr val="000000"/>
                </a:solidFill>
                <a:latin typeface="+mj-lt"/>
                <a:ea typeface="Calibri" panose="020F0502020204030204" pitchFamily="34" charset="0"/>
                <a:cs typeface="Arial" panose="020B0604020202020204" pitchFamily="34" charset="0"/>
              </a:rPr>
              <a:t>., 2020)</a:t>
            </a:r>
            <a:endParaRPr lang="en-GB" sz="16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2130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092-7A47-42CB-93F0-B9332BDB6E0E}"/>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Eelmises loengus</a:t>
            </a:r>
            <a:endParaRPr lang="en-GB" altLang="en-US" sz="5400" dirty="0"/>
          </a:p>
        </p:txBody>
      </p:sp>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Tree>
    <p:extLst>
      <p:ext uri="{BB962C8B-B14F-4D97-AF65-F5344CB8AC3E}">
        <p14:creationId xmlns:p14="http://schemas.microsoft.com/office/powerpoint/2010/main" val="357830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eaLnBrk="1" hangingPunct="1"/>
            <a:r>
              <a:rPr lang="et-EE" altLang="en-US" b="1" dirty="0"/>
              <a:t>Kepikeste ja kolvikeste laotustihedus reetinal</a:t>
            </a:r>
            <a:endParaRPr lang="en-GB" altLang="en-US" b="1" dirty="0"/>
          </a:p>
        </p:txBody>
      </p:sp>
      <p:pic>
        <p:nvPicPr>
          <p:cNvPr id="7171" name="Picture 4">
            <a:extLst>
              <a:ext uri="{FF2B5EF4-FFF2-40B4-BE49-F238E27FC236}">
                <a16:creationId xmlns:a16="http://schemas.microsoft.com/office/drawing/2014/main" id="{B58B1957-51B7-49CD-9254-BE629598A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1481138"/>
            <a:ext cx="59436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5">
            <a:extLst>
              <a:ext uri="{FF2B5EF4-FFF2-40B4-BE49-F238E27FC236}">
                <a16:creationId xmlns:a16="http://schemas.microsoft.com/office/drawing/2014/main" id="{4C90251A-4D95-42BD-B7DF-24892071DEB6}"/>
              </a:ext>
            </a:extLst>
          </p:cNvPr>
          <p:cNvSpPr>
            <a:spLocks noChangeArrowheads="1"/>
          </p:cNvSpPr>
          <p:nvPr/>
        </p:nvSpPr>
        <p:spPr bwMode="auto">
          <a:xfrm>
            <a:off x="9531350" y="6122988"/>
            <a:ext cx="216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Arial" panose="020B0604020202020204" pitchFamily="34" charset="0"/>
                <a:cs typeface="Arial" panose="020B0604020202020204" pitchFamily="34" charset="0"/>
              </a:rPr>
              <a:t>(Duchowski, 2007)</a:t>
            </a:r>
            <a:endParaRPr lang="en-GB" altLang="en-US" sz="1800"/>
          </a:p>
        </p:txBody>
      </p:sp>
      <p:cxnSp>
        <p:nvCxnSpPr>
          <p:cNvPr id="5" name="Straight Connector 4">
            <a:extLst>
              <a:ext uri="{FF2B5EF4-FFF2-40B4-BE49-F238E27FC236}">
                <a16:creationId xmlns:a16="http://schemas.microsoft.com/office/drawing/2014/main" id="{7150FAEB-0340-4C65-A701-C9281C97D0D2}"/>
              </a:ext>
            </a:extLst>
          </p:cNvPr>
          <p:cNvCxnSpPr/>
          <p:nvPr/>
        </p:nvCxnSpPr>
        <p:spPr>
          <a:xfrm>
            <a:off x="122663" y="0"/>
            <a:ext cx="0" cy="6858000"/>
          </a:xfrm>
          <a:prstGeom prst="line">
            <a:avLst/>
          </a:prstGeom>
          <a:ln w="247650">
            <a:solidFill>
              <a:srgbClr val="0088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8069</TotalTime>
  <Words>3407</Words>
  <Application>Microsoft Office PowerPoint</Application>
  <PresentationFormat>Widescreen</PresentationFormat>
  <Paragraphs>265</Paragraphs>
  <Slides>53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AdvTTdeec4450</vt:lpstr>
      <vt:lpstr>Arial</vt:lpstr>
      <vt:lpstr>Calibri</vt:lpstr>
      <vt:lpstr>Calibri Light</vt:lpstr>
      <vt:lpstr>Roboto</vt:lpstr>
      <vt:lpstr>Symbol</vt:lpstr>
      <vt:lpstr>Times New Roman</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Kepikeste ja kolvikeste laotustihedus reetinal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 juhtub kui näidata valgust vaid ühte silma?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Naar</dc:creator>
  <cp:lastModifiedBy>Richard Naar</cp:lastModifiedBy>
  <cp:revision>190</cp:revision>
  <dcterms:created xsi:type="dcterms:W3CDTF">2020-07-09T08:11:43Z</dcterms:created>
  <dcterms:modified xsi:type="dcterms:W3CDTF">2021-03-08T15:42:25Z</dcterms:modified>
</cp:coreProperties>
</file>